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50"/>
  </p:notesMasterIdLst>
  <p:sldIdLst>
    <p:sldId id="256" r:id="rId2"/>
    <p:sldId id="382" r:id="rId3"/>
    <p:sldId id="383" r:id="rId4"/>
    <p:sldId id="384" r:id="rId5"/>
    <p:sldId id="385" r:id="rId6"/>
    <p:sldId id="386" r:id="rId7"/>
    <p:sldId id="387" r:id="rId8"/>
    <p:sldId id="388" r:id="rId9"/>
    <p:sldId id="389" r:id="rId10"/>
    <p:sldId id="390" r:id="rId11"/>
    <p:sldId id="391" r:id="rId12"/>
    <p:sldId id="392" r:id="rId13"/>
    <p:sldId id="393" r:id="rId14"/>
    <p:sldId id="394" r:id="rId15"/>
    <p:sldId id="395" r:id="rId16"/>
    <p:sldId id="396" r:id="rId17"/>
    <p:sldId id="397" r:id="rId18"/>
    <p:sldId id="398" r:id="rId19"/>
    <p:sldId id="399" r:id="rId20"/>
    <p:sldId id="400" r:id="rId21"/>
    <p:sldId id="401" r:id="rId22"/>
    <p:sldId id="402" r:id="rId23"/>
    <p:sldId id="403" r:id="rId24"/>
    <p:sldId id="257" r:id="rId25"/>
    <p:sldId id="258" r:id="rId26"/>
    <p:sldId id="259" r:id="rId27"/>
    <p:sldId id="260" r:id="rId28"/>
    <p:sldId id="261" r:id="rId29"/>
    <p:sldId id="262" r:id="rId30"/>
    <p:sldId id="263" r:id="rId31"/>
    <p:sldId id="264" r:id="rId32"/>
    <p:sldId id="265" r:id="rId33"/>
    <p:sldId id="266" r:id="rId34"/>
    <p:sldId id="267" r:id="rId35"/>
    <p:sldId id="268" r:id="rId36"/>
    <p:sldId id="269" r:id="rId37"/>
    <p:sldId id="270" r:id="rId38"/>
    <p:sldId id="271" r:id="rId39"/>
    <p:sldId id="272" r:id="rId40"/>
    <p:sldId id="273" r:id="rId41"/>
    <p:sldId id="274" r:id="rId42"/>
    <p:sldId id="275" r:id="rId43"/>
    <p:sldId id="276" r:id="rId44"/>
    <p:sldId id="277" r:id="rId45"/>
    <p:sldId id="278" r:id="rId46"/>
    <p:sldId id="279" r:id="rId47"/>
    <p:sldId id="280" r:id="rId48"/>
    <p:sldId id="281" r:id="rId49"/>
    <p:sldId id="282" r:id="rId50"/>
    <p:sldId id="283" r:id="rId51"/>
    <p:sldId id="284" r:id="rId52"/>
    <p:sldId id="285" r:id="rId53"/>
    <p:sldId id="286" r:id="rId54"/>
    <p:sldId id="287" r:id="rId55"/>
    <p:sldId id="288" r:id="rId56"/>
    <p:sldId id="289" r:id="rId57"/>
    <p:sldId id="290" r:id="rId58"/>
    <p:sldId id="291" r:id="rId59"/>
    <p:sldId id="292" r:id="rId60"/>
    <p:sldId id="293" r:id="rId61"/>
    <p:sldId id="294" r:id="rId62"/>
    <p:sldId id="295" r:id="rId63"/>
    <p:sldId id="296" r:id="rId64"/>
    <p:sldId id="297" r:id="rId65"/>
    <p:sldId id="298" r:id="rId66"/>
    <p:sldId id="299" r:id="rId67"/>
    <p:sldId id="300" r:id="rId68"/>
    <p:sldId id="301" r:id="rId69"/>
    <p:sldId id="302" r:id="rId70"/>
    <p:sldId id="303" r:id="rId71"/>
    <p:sldId id="304" r:id="rId72"/>
    <p:sldId id="305" r:id="rId73"/>
    <p:sldId id="306" r:id="rId74"/>
    <p:sldId id="307" r:id="rId75"/>
    <p:sldId id="308" r:id="rId76"/>
    <p:sldId id="309" r:id="rId77"/>
    <p:sldId id="310" r:id="rId78"/>
    <p:sldId id="311" r:id="rId79"/>
    <p:sldId id="312" r:id="rId80"/>
    <p:sldId id="313" r:id="rId81"/>
    <p:sldId id="314" r:id="rId82"/>
    <p:sldId id="315" r:id="rId83"/>
    <p:sldId id="316" r:id="rId84"/>
    <p:sldId id="317" r:id="rId85"/>
    <p:sldId id="318" r:id="rId86"/>
    <p:sldId id="319" r:id="rId87"/>
    <p:sldId id="320" r:id="rId88"/>
    <p:sldId id="321" r:id="rId89"/>
    <p:sldId id="322" r:id="rId90"/>
    <p:sldId id="323" r:id="rId91"/>
    <p:sldId id="324" r:id="rId92"/>
    <p:sldId id="325" r:id="rId93"/>
    <p:sldId id="326" r:id="rId94"/>
    <p:sldId id="327" r:id="rId95"/>
    <p:sldId id="328" r:id="rId96"/>
    <p:sldId id="329" r:id="rId97"/>
    <p:sldId id="330" r:id="rId98"/>
    <p:sldId id="331" r:id="rId99"/>
    <p:sldId id="332" r:id="rId100"/>
    <p:sldId id="333" r:id="rId101"/>
    <p:sldId id="334" r:id="rId102"/>
    <p:sldId id="335" r:id="rId103"/>
    <p:sldId id="336" r:id="rId104"/>
    <p:sldId id="337" r:id="rId105"/>
    <p:sldId id="338" r:id="rId106"/>
    <p:sldId id="339" r:id="rId107"/>
    <p:sldId id="340" r:id="rId108"/>
    <p:sldId id="341" r:id="rId109"/>
    <p:sldId id="342" r:id="rId110"/>
    <p:sldId id="343" r:id="rId111"/>
    <p:sldId id="344" r:id="rId112"/>
    <p:sldId id="345" r:id="rId113"/>
    <p:sldId id="346" r:id="rId114"/>
    <p:sldId id="347" r:id="rId115"/>
    <p:sldId id="348" r:id="rId116"/>
    <p:sldId id="349" r:id="rId117"/>
    <p:sldId id="350" r:id="rId118"/>
    <p:sldId id="351" r:id="rId119"/>
    <p:sldId id="352" r:id="rId120"/>
    <p:sldId id="353" r:id="rId121"/>
    <p:sldId id="354" r:id="rId122"/>
    <p:sldId id="355" r:id="rId123"/>
    <p:sldId id="357" r:id="rId124"/>
    <p:sldId id="356" r:id="rId125"/>
    <p:sldId id="358" r:id="rId126"/>
    <p:sldId id="359" r:id="rId127"/>
    <p:sldId id="360" r:id="rId128"/>
    <p:sldId id="361" r:id="rId129"/>
    <p:sldId id="362" r:id="rId130"/>
    <p:sldId id="363" r:id="rId131"/>
    <p:sldId id="364" r:id="rId132"/>
    <p:sldId id="365" r:id="rId133"/>
    <p:sldId id="366" r:id="rId134"/>
    <p:sldId id="367" r:id="rId135"/>
    <p:sldId id="368" r:id="rId136"/>
    <p:sldId id="369" r:id="rId137"/>
    <p:sldId id="370" r:id="rId138"/>
    <p:sldId id="371" r:id="rId139"/>
    <p:sldId id="372" r:id="rId140"/>
    <p:sldId id="373" r:id="rId141"/>
    <p:sldId id="374" r:id="rId142"/>
    <p:sldId id="375" r:id="rId143"/>
    <p:sldId id="376" r:id="rId144"/>
    <p:sldId id="377" r:id="rId145"/>
    <p:sldId id="378" r:id="rId146"/>
    <p:sldId id="379" r:id="rId147"/>
    <p:sldId id="380" r:id="rId148"/>
    <p:sldId id="381" r:id="rId14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8" d="100"/>
          <a:sy n="108" d="100"/>
        </p:scale>
        <p:origin x="-276" y="-8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notesMaster" Target="notesMasters/notesMaster1.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slide" Target="slides/slide128.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40" Type="http://schemas.openxmlformats.org/officeDocument/2006/relationships/slide" Target="slides/slide139.xml"/><Relationship Id="rId145" Type="http://schemas.openxmlformats.org/officeDocument/2006/relationships/slide" Target="slides/slide144.xml"/><Relationship Id="rId15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AF9DC5-724D-48E8-894A-1DFA9C58C98D}" type="datetimeFigureOut">
              <a:rPr lang="en-IN" smtClean="0"/>
              <a:t>08-02-2022</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E42FEA5-7B7E-49D0-BC17-A3262B886F1E}" type="slidenum">
              <a:rPr lang="en-IN" smtClean="0"/>
              <a:t>‹#›</a:t>
            </a:fld>
            <a:endParaRPr lang="en-IN"/>
          </a:p>
        </p:txBody>
      </p:sp>
    </p:spTree>
    <p:extLst>
      <p:ext uri="{BB962C8B-B14F-4D97-AF65-F5344CB8AC3E}">
        <p14:creationId xmlns:p14="http://schemas.microsoft.com/office/powerpoint/2010/main" val="2726990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4053588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e79ec7e031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e79ec7e031_0_1024:notes"/>
          <p:cNvSpPr txBox="1">
            <a:spLocks noGrp="1"/>
          </p:cNvSpPr>
          <p:nvPr>
            <p:ph type="body" idx="1"/>
          </p:nvPr>
        </p:nvSpPr>
        <p:spPr>
          <a:xfrm>
            <a:off x="685800" y="4343400"/>
            <a:ext cx="5486400" cy="4114800"/>
          </a:xfrm>
          <a:prstGeom prst="rect">
            <a:avLst/>
          </a:prstGeom>
        </p:spPr>
        <p:txBody>
          <a:bodyPr spcFirstLastPara="1" wrap="square" lIns="91422" tIns="91422" rIns="91422" bIns="91422" anchor="t" anchorCtr="0">
            <a:noAutofit/>
          </a:bodyPr>
          <a:lstStyle/>
          <a:p>
            <a:endParaRPr dirty="0"/>
          </a:p>
        </p:txBody>
      </p:sp>
    </p:spTree>
    <p:extLst>
      <p:ext uri="{BB962C8B-B14F-4D97-AF65-F5344CB8AC3E}">
        <p14:creationId xmlns:p14="http://schemas.microsoft.com/office/powerpoint/2010/main" val="2412778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1435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52317"/>
            <a:ext cx="9013372" cy="501915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2400300"/>
            <a:ext cx="6400800" cy="120015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1D8BD707-D9CF-40AE-B4C6-C98DA3205C09}" type="datetimeFigureOut">
              <a:rPr lang="en-US" smtClean="0"/>
              <a:pPr/>
              <a:t>2/8/2022</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B6F15528-21DE-4FAA-801E-634DDDAF4B2B}" type="slidenum">
              <a:rPr lang="en-US" smtClean="0"/>
              <a:pPr/>
              <a:t>‹#›</a:t>
            </a:fld>
            <a:endParaRPr lang="en-US"/>
          </a:p>
        </p:txBody>
      </p:sp>
      <p:sp>
        <p:nvSpPr>
          <p:cNvPr id="7" name="Rectangle 6"/>
          <p:cNvSpPr/>
          <p:nvPr/>
        </p:nvSpPr>
        <p:spPr>
          <a:xfrm>
            <a:off x="62932" y="1086978"/>
            <a:ext cx="9021537" cy="1145512"/>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2" y="1047540"/>
            <a:ext cx="9021537" cy="90435"/>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2" y="2232487"/>
            <a:ext cx="9021537" cy="82899"/>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129448"/>
            <a:ext cx="8229600" cy="1102519"/>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1"/>
            <a:ext cx="2011680" cy="4388644"/>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05980"/>
            <a:ext cx="5562600" cy="4388644"/>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720001" y="1215753"/>
            <a:ext cx="7704000" cy="3416400"/>
          </a:xfrm>
          <a:prstGeom prst="rect">
            <a:avLst/>
          </a:prstGeom>
        </p:spPr>
        <p:txBody>
          <a:bodyPr spcFirstLastPara="1" wrap="square" lIns="91425" tIns="91425" rIns="91425" bIns="91425" anchor="t" anchorCtr="0">
            <a:noAutofit/>
          </a:bodyPr>
          <a:lstStyle>
            <a:lvl1pPr marL="309799" lvl="0" indent="-206532" rtl="0">
              <a:lnSpc>
                <a:spcPct val="100000"/>
              </a:lnSpc>
              <a:spcBef>
                <a:spcPts val="0"/>
              </a:spcBef>
              <a:spcAft>
                <a:spcPts val="0"/>
              </a:spcAft>
              <a:buClr>
                <a:srgbClr val="434343"/>
              </a:buClr>
              <a:buSzPts val="1200"/>
              <a:buAutoNum type="arabicPeriod"/>
              <a:defRPr sz="847">
                <a:solidFill>
                  <a:srgbClr val="434343"/>
                </a:solidFill>
              </a:defRPr>
            </a:lvl1pPr>
            <a:lvl2pPr marL="619597" lvl="1" indent="-206532" rtl="0">
              <a:lnSpc>
                <a:spcPct val="115000"/>
              </a:lnSpc>
              <a:spcBef>
                <a:spcPts val="1084"/>
              </a:spcBef>
              <a:spcAft>
                <a:spcPts val="0"/>
              </a:spcAft>
              <a:buClr>
                <a:srgbClr val="434343"/>
              </a:buClr>
              <a:buSzPts val="1200"/>
              <a:buFont typeface="Roboto Condensed Light"/>
              <a:buAutoNum type="alphaLcPeriod"/>
              <a:defRPr>
                <a:solidFill>
                  <a:srgbClr val="434343"/>
                </a:solidFill>
              </a:defRPr>
            </a:lvl2pPr>
            <a:lvl3pPr marL="929396" lvl="2" indent="-206532" rtl="0">
              <a:lnSpc>
                <a:spcPct val="115000"/>
              </a:lnSpc>
              <a:spcBef>
                <a:spcPts val="1084"/>
              </a:spcBef>
              <a:spcAft>
                <a:spcPts val="0"/>
              </a:spcAft>
              <a:buClr>
                <a:srgbClr val="434343"/>
              </a:buClr>
              <a:buSzPts val="1200"/>
              <a:buFont typeface="Roboto Condensed Light"/>
              <a:buAutoNum type="romanLcPeriod"/>
              <a:defRPr>
                <a:solidFill>
                  <a:srgbClr val="434343"/>
                </a:solidFill>
              </a:defRPr>
            </a:lvl3pPr>
            <a:lvl4pPr marL="1239195" lvl="3" indent="-206532" rtl="0">
              <a:lnSpc>
                <a:spcPct val="115000"/>
              </a:lnSpc>
              <a:spcBef>
                <a:spcPts val="1084"/>
              </a:spcBef>
              <a:spcAft>
                <a:spcPts val="0"/>
              </a:spcAft>
              <a:buClr>
                <a:srgbClr val="434343"/>
              </a:buClr>
              <a:buSzPts val="1200"/>
              <a:buFont typeface="Roboto Condensed Light"/>
              <a:buAutoNum type="arabicPeriod"/>
              <a:defRPr>
                <a:solidFill>
                  <a:srgbClr val="434343"/>
                </a:solidFill>
              </a:defRPr>
            </a:lvl4pPr>
            <a:lvl5pPr marL="1548994" lvl="4" indent="-206532" rtl="0">
              <a:lnSpc>
                <a:spcPct val="115000"/>
              </a:lnSpc>
              <a:spcBef>
                <a:spcPts val="1084"/>
              </a:spcBef>
              <a:spcAft>
                <a:spcPts val="0"/>
              </a:spcAft>
              <a:buClr>
                <a:srgbClr val="434343"/>
              </a:buClr>
              <a:buSzPts val="1200"/>
              <a:buFont typeface="Roboto Condensed Light"/>
              <a:buAutoNum type="alphaLcPeriod"/>
              <a:defRPr>
                <a:solidFill>
                  <a:srgbClr val="434343"/>
                </a:solidFill>
              </a:defRPr>
            </a:lvl5pPr>
            <a:lvl6pPr marL="1858792" lvl="5" indent="-206532" rtl="0">
              <a:lnSpc>
                <a:spcPct val="115000"/>
              </a:lnSpc>
              <a:spcBef>
                <a:spcPts val="1084"/>
              </a:spcBef>
              <a:spcAft>
                <a:spcPts val="0"/>
              </a:spcAft>
              <a:buClr>
                <a:srgbClr val="434343"/>
              </a:buClr>
              <a:buSzPts val="1200"/>
              <a:buFont typeface="Roboto Condensed Light"/>
              <a:buAutoNum type="romanLcPeriod"/>
              <a:defRPr>
                <a:solidFill>
                  <a:srgbClr val="434343"/>
                </a:solidFill>
              </a:defRPr>
            </a:lvl6pPr>
            <a:lvl7pPr marL="2168591" lvl="6" indent="-206532" rtl="0">
              <a:lnSpc>
                <a:spcPct val="115000"/>
              </a:lnSpc>
              <a:spcBef>
                <a:spcPts val="1084"/>
              </a:spcBef>
              <a:spcAft>
                <a:spcPts val="0"/>
              </a:spcAft>
              <a:buClr>
                <a:srgbClr val="434343"/>
              </a:buClr>
              <a:buSzPts val="1200"/>
              <a:buFont typeface="Roboto Condensed Light"/>
              <a:buAutoNum type="arabicPeriod"/>
              <a:defRPr>
                <a:solidFill>
                  <a:srgbClr val="434343"/>
                </a:solidFill>
              </a:defRPr>
            </a:lvl7pPr>
            <a:lvl8pPr marL="2478390" lvl="7" indent="-206532" rtl="0">
              <a:lnSpc>
                <a:spcPct val="115000"/>
              </a:lnSpc>
              <a:spcBef>
                <a:spcPts val="1084"/>
              </a:spcBef>
              <a:spcAft>
                <a:spcPts val="0"/>
              </a:spcAft>
              <a:buClr>
                <a:srgbClr val="434343"/>
              </a:buClr>
              <a:buSzPts val="1200"/>
              <a:buFont typeface="Roboto Condensed Light"/>
              <a:buAutoNum type="alphaLcPeriod"/>
              <a:defRPr>
                <a:solidFill>
                  <a:srgbClr val="434343"/>
                </a:solidFill>
              </a:defRPr>
            </a:lvl8pPr>
            <a:lvl9pPr marL="2788188" lvl="8" indent="-206532" rtl="0">
              <a:lnSpc>
                <a:spcPct val="115000"/>
              </a:lnSpc>
              <a:spcBef>
                <a:spcPts val="1084"/>
              </a:spcBef>
              <a:spcAft>
                <a:spcPts val="1084"/>
              </a:spcAft>
              <a:buClr>
                <a:srgbClr val="434343"/>
              </a:buClr>
              <a:buSzPts val="1200"/>
              <a:buFont typeface="Roboto Condensed Light"/>
              <a:buAutoNum type="romanLcPeriod"/>
              <a:defRPr>
                <a:solidFill>
                  <a:srgbClr val="434343"/>
                </a:solidFill>
              </a:defRPr>
            </a:lvl9pPr>
          </a:lstStyle>
          <a:p>
            <a:endParaRPr/>
          </a:p>
        </p:txBody>
      </p:sp>
      <p:sp>
        <p:nvSpPr>
          <p:cNvPr id="17" name="Google Shape;17;p4"/>
          <p:cNvSpPr txBox="1">
            <a:spLocks noGrp="1"/>
          </p:cNvSpPr>
          <p:nvPr>
            <p:ph type="title"/>
          </p:nvPr>
        </p:nvSpPr>
        <p:spPr>
          <a:xfrm>
            <a:off x="457200" y="411475"/>
            <a:ext cx="8238600" cy="4782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2372">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2372">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2372">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2372">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2372">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2372">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2372">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2372">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2372">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422660184"/>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20000" y="2150851"/>
            <a:ext cx="5067600" cy="841800"/>
          </a:xfrm>
          <a:prstGeom prst="rect">
            <a:avLst/>
          </a:prstGeom>
        </p:spPr>
        <p:txBody>
          <a:bodyPr spcFirstLastPara="1" wrap="square" lIns="0" tIns="0" rIns="0" bIns="0" anchor="ctr" anchorCtr="0">
            <a:noAutofit/>
          </a:bodyPr>
          <a:lstStyle>
            <a:lvl1pPr lvl="0">
              <a:spcBef>
                <a:spcPts val="0"/>
              </a:spcBef>
              <a:spcAft>
                <a:spcPts val="0"/>
              </a:spcAft>
              <a:buSzPts val="3600"/>
              <a:buNone/>
              <a:defRPr sz="3400"/>
            </a:lvl1pPr>
            <a:lvl2pPr lvl="1" algn="ctr">
              <a:spcBef>
                <a:spcPts val="0"/>
              </a:spcBef>
              <a:spcAft>
                <a:spcPts val="0"/>
              </a:spcAft>
              <a:buSzPts val="3600"/>
              <a:buNone/>
              <a:defRPr sz="2400"/>
            </a:lvl2pPr>
            <a:lvl3pPr lvl="2" algn="ctr">
              <a:spcBef>
                <a:spcPts val="0"/>
              </a:spcBef>
              <a:spcAft>
                <a:spcPts val="0"/>
              </a:spcAft>
              <a:buSzPts val="3600"/>
              <a:buNone/>
              <a:defRPr sz="2400"/>
            </a:lvl3pPr>
            <a:lvl4pPr lvl="3" algn="ctr">
              <a:spcBef>
                <a:spcPts val="0"/>
              </a:spcBef>
              <a:spcAft>
                <a:spcPts val="0"/>
              </a:spcAft>
              <a:buSzPts val="3600"/>
              <a:buNone/>
              <a:defRPr sz="2400"/>
            </a:lvl4pPr>
            <a:lvl5pPr lvl="4" algn="ctr">
              <a:spcBef>
                <a:spcPts val="0"/>
              </a:spcBef>
              <a:spcAft>
                <a:spcPts val="0"/>
              </a:spcAft>
              <a:buSzPts val="3600"/>
              <a:buNone/>
              <a:defRPr sz="2400"/>
            </a:lvl5pPr>
            <a:lvl6pPr lvl="5" algn="ctr">
              <a:spcBef>
                <a:spcPts val="0"/>
              </a:spcBef>
              <a:spcAft>
                <a:spcPts val="0"/>
              </a:spcAft>
              <a:buSzPts val="3600"/>
              <a:buNone/>
              <a:defRPr sz="2400"/>
            </a:lvl6pPr>
            <a:lvl7pPr lvl="6" algn="ctr">
              <a:spcBef>
                <a:spcPts val="0"/>
              </a:spcBef>
              <a:spcAft>
                <a:spcPts val="0"/>
              </a:spcAft>
              <a:buSzPts val="3600"/>
              <a:buNone/>
              <a:defRPr sz="2400"/>
            </a:lvl7pPr>
            <a:lvl8pPr lvl="7" algn="ctr">
              <a:spcBef>
                <a:spcPts val="0"/>
              </a:spcBef>
              <a:spcAft>
                <a:spcPts val="0"/>
              </a:spcAft>
              <a:buSzPts val="3600"/>
              <a:buNone/>
              <a:defRPr sz="2400"/>
            </a:lvl8pPr>
            <a:lvl9pPr lvl="8" algn="ctr">
              <a:spcBef>
                <a:spcPts val="0"/>
              </a:spcBef>
              <a:spcAft>
                <a:spcPts val="0"/>
              </a:spcAft>
              <a:buSzPts val="3600"/>
              <a:buNone/>
              <a:defRPr sz="2400"/>
            </a:lvl9pPr>
          </a:lstStyle>
          <a:p>
            <a:endParaRPr/>
          </a:p>
        </p:txBody>
      </p:sp>
      <p:sp>
        <p:nvSpPr>
          <p:cNvPr id="13" name="Google Shape;13;p3"/>
          <p:cNvSpPr txBox="1">
            <a:spLocks noGrp="1"/>
          </p:cNvSpPr>
          <p:nvPr>
            <p:ph type="title" idx="2" hasCustomPrompt="1"/>
          </p:nvPr>
        </p:nvSpPr>
        <p:spPr>
          <a:xfrm>
            <a:off x="720000" y="1337826"/>
            <a:ext cx="5067600" cy="8418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4100"/>
            </a:lvl1pPr>
            <a:lvl2pPr lvl="1" algn="ctr" rtl="0">
              <a:spcBef>
                <a:spcPts val="0"/>
              </a:spcBef>
              <a:spcAft>
                <a:spcPts val="0"/>
              </a:spcAft>
              <a:buSzPts val="6000"/>
              <a:buNone/>
              <a:defRPr sz="4100"/>
            </a:lvl2pPr>
            <a:lvl3pPr lvl="2" algn="ctr" rtl="0">
              <a:spcBef>
                <a:spcPts val="0"/>
              </a:spcBef>
              <a:spcAft>
                <a:spcPts val="0"/>
              </a:spcAft>
              <a:buSzPts val="6000"/>
              <a:buNone/>
              <a:defRPr sz="4100"/>
            </a:lvl3pPr>
            <a:lvl4pPr lvl="3" algn="ctr" rtl="0">
              <a:spcBef>
                <a:spcPts val="0"/>
              </a:spcBef>
              <a:spcAft>
                <a:spcPts val="0"/>
              </a:spcAft>
              <a:buSzPts val="6000"/>
              <a:buNone/>
              <a:defRPr sz="4100"/>
            </a:lvl4pPr>
            <a:lvl5pPr lvl="4" algn="ctr" rtl="0">
              <a:spcBef>
                <a:spcPts val="0"/>
              </a:spcBef>
              <a:spcAft>
                <a:spcPts val="0"/>
              </a:spcAft>
              <a:buSzPts val="6000"/>
              <a:buNone/>
              <a:defRPr sz="4100"/>
            </a:lvl5pPr>
            <a:lvl6pPr lvl="5" algn="ctr" rtl="0">
              <a:spcBef>
                <a:spcPts val="0"/>
              </a:spcBef>
              <a:spcAft>
                <a:spcPts val="0"/>
              </a:spcAft>
              <a:buSzPts val="6000"/>
              <a:buNone/>
              <a:defRPr sz="4100"/>
            </a:lvl6pPr>
            <a:lvl7pPr lvl="6" algn="ctr" rtl="0">
              <a:spcBef>
                <a:spcPts val="0"/>
              </a:spcBef>
              <a:spcAft>
                <a:spcPts val="0"/>
              </a:spcAft>
              <a:buSzPts val="6000"/>
              <a:buNone/>
              <a:defRPr sz="4100"/>
            </a:lvl7pPr>
            <a:lvl8pPr lvl="7" algn="ctr" rtl="0">
              <a:spcBef>
                <a:spcPts val="0"/>
              </a:spcBef>
              <a:spcAft>
                <a:spcPts val="0"/>
              </a:spcAft>
              <a:buSzPts val="6000"/>
              <a:buNone/>
              <a:defRPr sz="4100"/>
            </a:lvl8pPr>
            <a:lvl9pPr lvl="8" algn="ctr" rtl="0">
              <a:spcBef>
                <a:spcPts val="0"/>
              </a:spcBef>
              <a:spcAft>
                <a:spcPts val="0"/>
              </a:spcAft>
              <a:buSzPts val="6000"/>
              <a:buNone/>
              <a:defRPr sz="4100"/>
            </a:lvl9pPr>
          </a:lstStyle>
          <a:p>
            <a:r>
              <a:t>xx%</a:t>
            </a:r>
          </a:p>
        </p:txBody>
      </p:sp>
      <p:sp>
        <p:nvSpPr>
          <p:cNvPr id="14" name="Google Shape;14;p3"/>
          <p:cNvSpPr txBox="1">
            <a:spLocks noGrp="1"/>
          </p:cNvSpPr>
          <p:nvPr>
            <p:ph type="subTitle" idx="1"/>
          </p:nvPr>
        </p:nvSpPr>
        <p:spPr>
          <a:xfrm>
            <a:off x="720000" y="2903576"/>
            <a:ext cx="5067600" cy="713400"/>
          </a:xfrm>
          <a:prstGeom prst="rect">
            <a:avLst/>
          </a:prstGeom>
        </p:spPr>
        <p:txBody>
          <a:bodyPr spcFirstLastPara="1" wrap="square" lIns="61950" tIns="61950" rIns="61950" bIns="61950"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178107158"/>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63"/>
        <p:cNvGrpSpPr/>
        <p:nvPr/>
      </p:nvGrpSpPr>
      <p:grpSpPr>
        <a:xfrm>
          <a:off x="0" y="0"/>
          <a:ext cx="0" cy="0"/>
          <a:chOff x="0" y="0"/>
          <a:chExt cx="0" cy="0"/>
        </a:xfrm>
      </p:grpSpPr>
      <p:sp>
        <p:nvSpPr>
          <p:cNvPr id="64" name="Google Shape;64;p15"/>
          <p:cNvSpPr txBox="1">
            <a:spLocks noGrp="1"/>
          </p:cNvSpPr>
          <p:nvPr>
            <p:ph type="title"/>
          </p:nvPr>
        </p:nvSpPr>
        <p:spPr>
          <a:xfrm>
            <a:off x="3557401" y="3100289"/>
            <a:ext cx="4360200" cy="531900"/>
          </a:xfrm>
          <a:prstGeom prst="rect">
            <a:avLst/>
          </a:prstGeom>
        </p:spPr>
        <p:txBody>
          <a:bodyPr spcFirstLastPara="1" wrap="square" lIns="0" tIns="0" rIns="0" bIns="0"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2000"/>
            </a:lvl2pPr>
            <a:lvl3pPr lvl="2" algn="ctr" rtl="0">
              <a:spcBef>
                <a:spcPts val="0"/>
              </a:spcBef>
              <a:spcAft>
                <a:spcPts val="0"/>
              </a:spcAft>
              <a:buSzPts val="3000"/>
              <a:buNone/>
              <a:defRPr sz="2000"/>
            </a:lvl3pPr>
            <a:lvl4pPr lvl="3" algn="ctr" rtl="0">
              <a:spcBef>
                <a:spcPts val="0"/>
              </a:spcBef>
              <a:spcAft>
                <a:spcPts val="0"/>
              </a:spcAft>
              <a:buSzPts val="3000"/>
              <a:buNone/>
              <a:defRPr sz="2000"/>
            </a:lvl4pPr>
            <a:lvl5pPr lvl="4" algn="ctr" rtl="0">
              <a:spcBef>
                <a:spcPts val="0"/>
              </a:spcBef>
              <a:spcAft>
                <a:spcPts val="0"/>
              </a:spcAft>
              <a:buSzPts val="3000"/>
              <a:buNone/>
              <a:defRPr sz="2000"/>
            </a:lvl5pPr>
            <a:lvl6pPr lvl="5" algn="ctr" rtl="0">
              <a:spcBef>
                <a:spcPts val="0"/>
              </a:spcBef>
              <a:spcAft>
                <a:spcPts val="0"/>
              </a:spcAft>
              <a:buSzPts val="3000"/>
              <a:buNone/>
              <a:defRPr sz="2000"/>
            </a:lvl6pPr>
            <a:lvl7pPr lvl="6" algn="ctr" rtl="0">
              <a:spcBef>
                <a:spcPts val="0"/>
              </a:spcBef>
              <a:spcAft>
                <a:spcPts val="0"/>
              </a:spcAft>
              <a:buSzPts val="3000"/>
              <a:buNone/>
              <a:defRPr sz="2000"/>
            </a:lvl7pPr>
            <a:lvl8pPr lvl="7" algn="ctr" rtl="0">
              <a:spcBef>
                <a:spcPts val="0"/>
              </a:spcBef>
              <a:spcAft>
                <a:spcPts val="0"/>
              </a:spcAft>
              <a:buSzPts val="3000"/>
              <a:buNone/>
              <a:defRPr sz="2000"/>
            </a:lvl8pPr>
            <a:lvl9pPr lvl="8" algn="ctr" rtl="0">
              <a:spcBef>
                <a:spcPts val="0"/>
              </a:spcBef>
              <a:spcAft>
                <a:spcPts val="0"/>
              </a:spcAft>
              <a:buSzPts val="3000"/>
              <a:buNone/>
              <a:defRPr sz="2000"/>
            </a:lvl9pPr>
          </a:lstStyle>
          <a:p>
            <a:endParaRPr/>
          </a:p>
        </p:txBody>
      </p:sp>
      <p:sp>
        <p:nvSpPr>
          <p:cNvPr id="65" name="Google Shape;65;p15"/>
          <p:cNvSpPr txBox="1">
            <a:spLocks noGrp="1"/>
          </p:cNvSpPr>
          <p:nvPr>
            <p:ph type="subTitle" idx="1"/>
          </p:nvPr>
        </p:nvSpPr>
        <p:spPr>
          <a:xfrm>
            <a:off x="1226401" y="1511314"/>
            <a:ext cx="6691200" cy="1478400"/>
          </a:xfrm>
          <a:prstGeom prst="rect">
            <a:avLst/>
          </a:prstGeom>
        </p:spPr>
        <p:txBody>
          <a:bodyPr spcFirstLastPara="1" wrap="square" lIns="61950" tIns="61950" rIns="61950" bIns="61950" anchor="ctr" anchorCtr="0">
            <a:noAutofit/>
          </a:bodyPr>
          <a:lstStyle>
            <a:lvl1pPr lvl="0" algn="r" rtl="0">
              <a:lnSpc>
                <a:spcPct val="100000"/>
              </a:lnSpc>
              <a:spcBef>
                <a:spcPts val="0"/>
              </a:spcBef>
              <a:spcAft>
                <a:spcPts val="0"/>
              </a:spcAft>
              <a:buSzPts val="3000"/>
              <a:buNone/>
              <a:defRPr sz="2000"/>
            </a:lvl1pPr>
            <a:lvl2pPr lvl="1" algn="ctr" rtl="0">
              <a:lnSpc>
                <a:spcPct val="100000"/>
              </a:lnSpc>
              <a:spcBef>
                <a:spcPts val="0"/>
              </a:spcBef>
              <a:spcAft>
                <a:spcPts val="0"/>
              </a:spcAft>
              <a:buSzPts val="3000"/>
              <a:buNone/>
              <a:defRPr sz="2000"/>
            </a:lvl2pPr>
            <a:lvl3pPr lvl="2" algn="ctr" rtl="0">
              <a:lnSpc>
                <a:spcPct val="100000"/>
              </a:lnSpc>
              <a:spcBef>
                <a:spcPts val="0"/>
              </a:spcBef>
              <a:spcAft>
                <a:spcPts val="0"/>
              </a:spcAft>
              <a:buSzPts val="3000"/>
              <a:buNone/>
              <a:defRPr sz="2000"/>
            </a:lvl3pPr>
            <a:lvl4pPr lvl="3" algn="ctr" rtl="0">
              <a:lnSpc>
                <a:spcPct val="100000"/>
              </a:lnSpc>
              <a:spcBef>
                <a:spcPts val="0"/>
              </a:spcBef>
              <a:spcAft>
                <a:spcPts val="0"/>
              </a:spcAft>
              <a:buSzPts val="3000"/>
              <a:buNone/>
              <a:defRPr sz="2000"/>
            </a:lvl4pPr>
            <a:lvl5pPr lvl="4" algn="ctr" rtl="0">
              <a:lnSpc>
                <a:spcPct val="100000"/>
              </a:lnSpc>
              <a:spcBef>
                <a:spcPts val="0"/>
              </a:spcBef>
              <a:spcAft>
                <a:spcPts val="0"/>
              </a:spcAft>
              <a:buSzPts val="3000"/>
              <a:buNone/>
              <a:defRPr sz="2000"/>
            </a:lvl5pPr>
            <a:lvl6pPr lvl="5" algn="ctr" rtl="0">
              <a:lnSpc>
                <a:spcPct val="100000"/>
              </a:lnSpc>
              <a:spcBef>
                <a:spcPts val="0"/>
              </a:spcBef>
              <a:spcAft>
                <a:spcPts val="0"/>
              </a:spcAft>
              <a:buSzPts val="3000"/>
              <a:buNone/>
              <a:defRPr sz="2000"/>
            </a:lvl6pPr>
            <a:lvl7pPr lvl="6" algn="ctr" rtl="0">
              <a:lnSpc>
                <a:spcPct val="100000"/>
              </a:lnSpc>
              <a:spcBef>
                <a:spcPts val="0"/>
              </a:spcBef>
              <a:spcAft>
                <a:spcPts val="0"/>
              </a:spcAft>
              <a:buSzPts val="3000"/>
              <a:buNone/>
              <a:defRPr sz="2000"/>
            </a:lvl7pPr>
            <a:lvl8pPr lvl="7" algn="ctr" rtl="0">
              <a:lnSpc>
                <a:spcPct val="100000"/>
              </a:lnSpc>
              <a:spcBef>
                <a:spcPts val="0"/>
              </a:spcBef>
              <a:spcAft>
                <a:spcPts val="0"/>
              </a:spcAft>
              <a:buSzPts val="3000"/>
              <a:buNone/>
              <a:defRPr sz="2000"/>
            </a:lvl8pPr>
            <a:lvl9pPr lvl="8" algn="ctr" rtl="0">
              <a:lnSpc>
                <a:spcPct val="100000"/>
              </a:lnSpc>
              <a:spcBef>
                <a:spcPts val="0"/>
              </a:spcBef>
              <a:spcAft>
                <a:spcPts val="0"/>
              </a:spcAft>
              <a:buSzPts val="3000"/>
              <a:buNone/>
              <a:defRPr sz="2000"/>
            </a:lvl9pPr>
          </a:lstStyle>
          <a:p>
            <a:endParaRPr/>
          </a:p>
        </p:txBody>
      </p:sp>
    </p:spTree>
    <p:extLst>
      <p:ext uri="{BB962C8B-B14F-4D97-AF65-F5344CB8AC3E}">
        <p14:creationId xmlns:p14="http://schemas.microsoft.com/office/powerpoint/2010/main" val="3158003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720001" y="1682851"/>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700"/>
            </a:lvl1pPr>
            <a:lvl2pPr lvl="1" algn="ctr" rtl="0">
              <a:spcBef>
                <a:spcPts val="0"/>
              </a:spcBef>
              <a:spcAft>
                <a:spcPts val="0"/>
              </a:spcAft>
              <a:buSzPts val="2500"/>
              <a:buNone/>
              <a:defRPr sz="1700"/>
            </a:lvl2pPr>
            <a:lvl3pPr lvl="2" algn="ctr" rtl="0">
              <a:spcBef>
                <a:spcPts val="0"/>
              </a:spcBef>
              <a:spcAft>
                <a:spcPts val="0"/>
              </a:spcAft>
              <a:buSzPts val="2500"/>
              <a:buNone/>
              <a:defRPr sz="1700"/>
            </a:lvl3pPr>
            <a:lvl4pPr lvl="3" algn="ctr" rtl="0">
              <a:spcBef>
                <a:spcPts val="0"/>
              </a:spcBef>
              <a:spcAft>
                <a:spcPts val="0"/>
              </a:spcAft>
              <a:buSzPts val="2500"/>
              <a:buNone/>
              <a:defRPr sz="1700"/>
            </a:lvl4pPr>
            <a:lvl5pPr lvl="4" algn="ctr" rtl="0">
              <a:spcBef>
                <a:spcPts val="0"/>
              </a:spcBef>
              <a:spcAft>
                <a:spcPts val="0"/>
              </a:spcAft>
              <a:buSzPts val="2500"/>
              <a:buNone/>
              <a:defRPr sz="1700"/>
            </a:lvl5pPr>
            <a:lvl6pPr lvl="5" algn="ctr" rtl="0">
              <a:spcBef>
                <a:spcPts val="0"/>
              </a:spcBef>
              <a:spcAft>
                <a:spcPts val="0"/>
              </a:spcAft>
              <a:buSzPts val="2500"/>
              <a:buNone/>
              <a:defRPr sz="1700"/>
            </a:lvl6pPr>
            <a:lvl7pPr lvl="6" algn="ctr" rtl="0">
              <a:spcBef>
                <a:spcPts val="0"/>
              </a:spcBef>
              <a:spcAft>
                <a:spcPts val="0"/>
              </a:spcAft>
              <a:buSzPts val="2500"/>
              <a:buNone/>
              <a:defRPr sz="1700"/>
            </a:lvl7pPr>
            <a:lvl8pPr lvl="7" algn="ctr" rtl="0">
              <a:spcBef>
                <a:spcPts val="0"/>
              </a:spcBef>
              <a:spcAft>
                <a:spcPts val="0"/>
              </a:spcAft>
              <a:buSzPts val="2500"/>
              <a:buNone/>
              <a:defRPr sz="1700"/>
            </a:lvl8pPr>
            <a:lvl9pPr lvl="8" algn="ctr" rtl="0">
              <a:spcBef>
                <a:spcPts val="0"/>
              </a:spcBef>
              <a:spcAft>
                <a:spcPts val="0"/>
              </a:spcAft>
              <a:buSzPts val="2500"/>
              <a:buNone/>
              <a:defRPr sz="1700"/>
            </a:lvl9pPr>
          </a:lstStyle>
          <a:p>
            <a:endParaRPr/>
          </a:p>
        </p:txBody>
      </p:sp>
      <p:sp>
        <p:nvSpPr>
          <p:cNvPr id="42" name="Google Shape;42;p13"/>
          <p:cNvSpPr txBox="1">
            <a:spLocks noGrp="1"/>
          </p:cNvSpPr>
          <p:nvPr>
            <p:ph type="subTitle" idx="1"/>
          </p:nvPr>
        </p:nvSpPr>
        <p:spPr>
          <a:xfrm>
            <a:off x="720001" y="2269376"/>
            <a:ext cx="2305500" cy="4848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9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 name="Google Shape;43;p13"/>
          <p:cNvSpPr txBox="1">
            <a:spLocks noGrp="1"/>
          </p:cNvSpPr>
          <p:nvPr>
            <p:ph type="title" idx="2"/>
          </p:nvPr>
        </p:nvSpPr>
        <p:spPr>
          <a:xfrm>
            <a:off x="3419270" y="1682851"/>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700"/>
            </a:lvl1pPr>
            <a:lvl2pPr lvl="1" algn="ctr" rtl="0">
              <a:spcBef>
                <a:spcPts val="0"/>
              </a:spcBef>
              <a:spcAft>
                <a:spcPts val="0"/>
              </a:spcAft>
              <a:buSzPts val="2500"/>
              <a:buNone/>
              <a:defRPr sz="1700"/>
            </a:lvl2pPr>
            <a:lvl3pPr lvl="2" algn="ctr" rtl="0">
              <a:spcBef>
                <a:spcPts val="0"/>
              </a:spcBef>
              <a:spcAft>
                <a:spcPts val="0"/>
              </a:spcAft>
              <a:buSzPts val="2500"/>
              <a:buNone/>
              <a:defRPr sz="1700"/>
            </a:lvl3pPr>
            <a:lvl4pPr lvl="3" algn="ctr" rtl="0">
              <a:spcBef>
                <a:spcPts val="0"/>
              </a:spcBef>
              <a:spcAft>
                <a:spcPts val="0"/>
              </a:spcAft>
              <a:buSzPts val="2500"/>
              <a:buNone/>
              <a:defRPr sz="1700"/>
            </a:lvl4pPr>
            <a:lvl5pPr lvl="4" algn="ctr" rtl="0">
              <a:spcBef>
                <a:spcPts val="0"/>
              </a:spcBef>
              <a:spcAft>
                <a:spcPts val="0"/>
              </a:spcAft>
              <a:buSzPts val="2500"/>
              <a:buNone/>
              <a:defRPr sz="1700"/>
            </a:lvl5pPr>
            <a:lvl6pPr lvl="5" algn="ctr" rtl="0">
              <a:spcBef>
                <a:spcPts val="0"/>
              </a:spcBef>
              <a:spcAft>
                <a:spcPts val="0"/>
              </a:spcAft>
              <a:buSzPts val="2500"/>
              <a:buNone/>
              <a:defRPr sz="1700"/>
            </a:lvl6pPr>
            <a:lvl7pPr lvl="6" algn="ctr" rtl="0">
              <a:spcBef>
                <a:spcPts val="0"/>
              </a:spcBef>
              <a:spcAft>
                <a:spcPts val="0"/>
              </a:spcAft>
              <a:buSzPts val="2500"/>
              <a:buNone/>
              <a:defRPr sz="1700"/>
            </a:lvl7pPr>
            <a:lvl8pPr lvl="7" algn="ctr" rtl="0">
              <a:spcBef>
                <a:spcPts val="0"/>
              </a:spcBef>
              <a:spcAft>
                <a:spcPts val="0"/>
              </a:spcAft>
              <a:buSzPts val="2500"/>
              <a:buNone/>
              <a:defRPr sz="1700"/>
            </a:lvl8pPr>
            <a:lvl9pPr lvl="8" algn="ctr" rtl="0">
              <a:spcBef>
                <a:spcPts val="0"/>
              </a:spcBef>
              <a:spcAft>
                <a:spcPts val="0"/>
              </a:spcAft>
              <a:buSzPts val="2500"/>
              <a:buNone/>
              <a:defRPr sz="1700"/>
            </a:lvl9pPr>
          </a:lstStyle>
          <a:p>
            <a:endParaRPr/>
          </a:p>
        </p:txBody>
      </p:sp>
      <p:sp>
        <p:nvSpPr>
          <p:cNvPr id="44" name="Google Shape;44;p13"/>
          <p:cNvSpPr txBox="1">
            <a:spLocks noGrp="1"/>
          </p:cNvSpPr>
          <p:nvPr>
            <p:ph type="subTitle" idx="3"/>
          </p:nvPr>
        </p:nvSpPr>
        <p:spPr>
          <a:xfrm>
            <a:off x="3419270" y="2269376"/>
            <a:ext cx="2305500" cy="4848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9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13"/>
          <p:cNvSpPr txBox="1">
            <a:spLocks noGrp="1"/>
          </p:cNvSpPr>
          <p:nvPr>
            <p:ph type="title" idx="4"/>
          </p:nvPr>
        </p:nvSpPr>
        <p:spPr>
          <a:xfrm>
            <a:off x="720001" y="3116251"/>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700"/>
            </a:lvl1pPr>
            <a:lvl2pPr lvl="1" algn="ctr" rtl="0">
              <a:spcBef>
                <a:spcPts val="0"/>
              </a:spcBef>
              <a:spcAft>
                <a:spcPts val="0"/>
              </a:spcAft>
              <a:buSzPts val="2500"/>
              <a:buNone/>
              <a:defRPr sz="1700"/>
            </a:lvl2pPr>
            <a:lvl3pPr lvl="2" algn="ctr" rtl="0">
              <a:spcBef>
                <a:spcPts val="0"/>
              </a:spcBef>
              <a:spcAft>
                <a:spcPts val="0"/>
              </a:spcAft>
              <a:buSzPts val="2500"/>
              <a:buNone/>
              <a:defRPr sz="1700"/>
            </a:lvl3pPr>
            <a:lvl4pPr lvl="3" algn="ctr" rtl="0">
              <a:spcBef>
                <a:spcPts val="0"/>
              </a:spcBef>
              <a:spcAft>
                <a:spcPts val="0"/>
              </a:spcAft>
              <a:buSzPts val="2500"/>
              <a:buNone/>
              <a:defRPr sz="1700"/>
            </a:lvl4pPr>
            <a:lvl5pPr lvl="4" algn="ctr" rtl="0">
              <a:spcBef>
                <a:spcPts val="0"/>
              </a:spcBef>
              <a:spcAft>
                <a:spcPts val="0"/>
              </a:spcAft>
              <a:buSzPts val="2500"/>
              <a:buNone/>
              <a:defRPr sz="1700"/>
            </a:lvl5pPr>
            <a:lvl6pPr lvl="5" algn="ctr" rtl="0">
              <a:spcBef>
                <a:spcPts val="0"/>
              </a:spcBef>
              <a:spcAft>
                <a:spcPts val="0"/>
              </a:spcAft>
              <a:buSzPts val="2500"/>
              <a:buNone/>
              <a:defRPr sz="1700"/>
            </a:lvl6pPr>
            <a:lvl7pPr lvl="6" algn="ctr" rtl="0">
              <a:spcBef>
                <a:spcPts val="0"/>
              </a:spcBef>
              <a:spcAft>
                <a:spcPts val="0"/>
              </a:spcAft>
              <a:buSzPts val="2500"/>
              <a:buNone/>
              <a:defRPr sz="1700"/>
            </a:lvl7pPr>
            <a:lvl8pPr lvl="7" algn="ctr" rtl="0">
              <a:spcBef>
                <a:spcPts val="0"/>
              </a:spcBef>
              <a:spcAft>
                <a:spcPts val="0"/>
              </a:spcAft>
              <a:buSzPts val="2500"/>
              <a:buNone/>
              <a:defRPr sz="1700"/>
            </a:lvl8pPr>
            <a:lvl9pPr lvl="8" algn="ctr" rtl="0">
              <a:spcBef>
                <a:spcPts val="0"/>
              </a:spcBef>
              <a:spcAft>
                <a:spcPts val="0"/>
              </a:spcAft>
              <a:buSzPts val="2500"/>
              <a:buNone/>
              <a:defRPr sz="1700"/>
            </a:lvl9pPr>
          </a:lstStyle>
          <a:p>
            <a:endParaRPr/>
          </a:p>
        </p:txBody>
      </p:sp>
      <p:sp>
        <p:nvSpPr>
          <p:cNvPr id="46" name="Google Shape;46;p13"/>
          <p:cNvSpPr txBox="1">
            <a:spLocks noGrp="1"/>
          </p:cNvSpPr>
          <p:nvPr>
            <p:ph type="subTitle" idx="5"/>
          </p:nvPr>
        </p:nvSpPr>
        <p:spPr>
          <a:xfrm>
            <a:off x="720001" y="3702776"/>
            <a:ext cx="2305500" cy="4848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9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 name="Google Shape;47;p13"/>
          <p:cNvSpPr txBox="1">
            <a:spLocks noGrp="1"/>
          </p:cNvSpPr>
          <p:nvPr>
            <p:ph type="title" idx="6"/>
          </p:nvPr>
        </p:nvSpPr>
        <p:spPr>
          <a:xfrm>
            <a:off x="3419270" y="3116251"/>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700"/>
            </a:lvl1pPr>
            <a:lvl2pPr lvl="1" algn="ctr" rtl="0">
              <a:spcBef>
                <a:spcPts val="0"/>
              </a:spcBef>
              <a:spcAft>
                <a:spcPts val="0"/>
              </a:spcAft>
              <a:buSzPts val="2500"/>
              <a:buNone/>
              <a:defRPr sz="1700"/>
            </a:lvl2pPr>
            <a:lvl3pPr lvl="2" algn="ctr" rtl="0">
              <a:spcBef>
                <a:spcPts val="0"/>
              </a:spcBef>
              <a:spcAft>
                <a:spcPts val="0"/>
              </a:spcAft>
              <a:buSzPts val="2500"/>
              <a:buNone/>
              <a:defRPr sz="1700"/>
            </a:lvl3pPr>
            <a:lvl4pPr lvl="3" algn="ctr" rtl="0">
              <a:spcBef>
                <a:spcPts val="0"/>
              </a:spcBef>
              <a:spcAft>
                <a:spcPts val="0"/>
              </a:spcAft>
              <a:buSzPts val="2500"/>
              <a:buNone/>
              <a:defRPr sz="1700"/>
            </a:lvl4pPr>
            <a:lvl5pPr lvl="4" algn="ctr" rtl="0">
              <a:spcBef>
                <a:spcPts val="0"/>
              </a:spcBef>
              <a:spcAft>
                <a:spcPts val="0"/>
              </a:spcAft>
              <a:buSzPts val="2500"/>
              <a:buNone/>
              <a:defRPr sz="1700"/>
            </a:lvl5pPr>
            <a:lvl6pPr lvl="5" algn="ctr" rtl="0">
              <a:spcBef>
                <a:spcPts val="0"/>
              </a:spcBef>
              <a:spcAft>
                <a:spcPts val="0"/>
              </a:spcAft>
              <a:buSzPts val="2500"/>
              <a:buNone/>
              <a:defRPr sz="1700"/>
            </a:lvl6pPr>
            <a:lvl7pPr lvl="6" algn="ctr" rtl="0">
              <a:spcBef>
                <a:spcPts val="0"/>
              </a:spcBef>
              <a:spcAft>
                <a:spcPts val="0"/>
              </a:spcAft>
              <a:buSzPts val="2500"/>
              <a:buNone/>
              <a:defRPr sz="1700"/>
            </a:lvl7pPr>
            <a:lvl8pPr lvl="7" algn="ctr" rtl="0">
              <a:spcBef>
                <a:spcPts val="0"/>
              </a:spcBef>
              <a:spcAft>
                <a:spcPts val="0"/>
              </a:spcAft>
              <a:buSzPts val="2500"/>
              <a:buNone/>
              <a:defRPr sz="1700"/>
            </a:lvl8pPr>
            <a:lvl9pPr lvl="8" algn="ctr" rtl="0">
              <a:spcBef>
                <a:spcPts val="0"/>
              </a:spcBef>
              <a:spcAft>
                <a:spcPts val="0"/>
              </a:spcAft>
              <a:buSzPts val="2500"/>
              <a:buNone/>
              <a:defRPr sz="1700"/>
            </a:lvl9pPr>
          </a:lstStyle>
          <a:p>
            <a:endParaRPr/>
          </a:p>
        </p:txBody>
      </p:sp>
      <p:sp>
        <p:nvSpPr>
          <p:cNvPr id="48" name="Google Shape;48;p13"/>
          <p:cNvSpPr txBox="1">
            <a:spLocks noGrp="1"/>
          </p:cNvSpPr>
          <p:nvPr>
            <p:ph type="subTitle" idx="7"/>
          </p:nvPr>
        </p:nvSpPr>
        <p:spPr>
          <a:xfrm>
            <a:off x="3419270" y="3702776"/>
            <a:ext cx="2305500" cy="4848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9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 name="Google Shape;49;p13"/>
          <p:cNvSpPr txBox="1">
            <a:spLocks noGrp="1"/>
          </p:cNvSpPr>
          <p:nvPr>
            <p:ph type="title" idx="8"/>
          </p:nvPr>
        </p:nvSpPr>
        <p:spPr>
          <a:xfrm>
            <a:off x="6118546" y="1682851"/>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700"/>
            </a:lvl1pPr>
            <a:lvl2pPr lvl="1" algn="ctr" rtl="0">
              <a:spcBef>
                <a:spcPts val="0"/>
              </a:spcBef>
              <a:spcAft>
                <a:spcPts val="0"/>
              </a:spcAft>
              <a:buSzPts val="2500"/>
              <a:buNone/>
              <a:defRPr sz="1700"/>
            </a:lvl2pPr>
            <a:lvl3pPr lvl="2" algn="ctr" rtl="0">
              <a:spcBef>
                <a:spcPts val="0"/>
              </a:spcBef>
              <a:spcAft>
                <a:spcPts val="0"/>
              </a:spcAft>
              <a:buSzPts val="2500"/>
              <a:buNone/>
              <a:defRPr sz="1700"/>
            </a:lvl3pPr>
            <a:lvl4pPr lvl="3" algn="ctr" rtl="0">
              <a:spcBef>
                <a:spcPts val="0"/>
              </a:spcBef>
              <a:spcAft>
                <a:spcPts val="0"/>
              </a:spcAft>
              <a:buSzPts val="2500"/>
              <a:buNone/>
              <a:defRPr sz="1700"/>
            </a:lvl4pPr>
            <a:lvl5pPr lvl="4" algn="ctr" rtl="0">
              <a:spcBef>
                <a:spcPts val="0"/>
              </a:spcBef>
              <a:spcAft>
                <a:spcPts val="0"/>
              </a:spcAft>
              <a:buSzPts val="2500"/>
              <a:buNone/>
              <a:defRPr sz="1700"/>
            </a:lvl5pPr>
            <a:lvl6pPr lvl="5" algn="ctr" rtl="0">
              <a:spcBef>
                <a:spcPts val="0"/>
              </a:spcBef>
              <a:spcAft>
                <a:spcPts val="0"/>
              </a:spcAft>
              <a:buSzPts val="2500"/>
              <a:buNone/>
              <a:defRPr sz="1700"/>
            </a:lvl6pPr>
            <a:lvl7pPr lvl="6" algn="ctr" rtl="0">
              <a:spcBef>
                <a:spcPts val="0"/>
              </a:spcBef>
              <a:spcAft>
                <a:spcPts val="0"/>
              </a:spcAft>
              <a:buSzPts val="2500"/>
              <a:buNone/>
              <a:defRPr sz="1700"/>
            </a:lvl7pPr>
            <a:lvl8pPr lvl="7" algn="ctr" rtl="0">
              <a:spcBef>
                <a:spcPts val="0"/>
              </a:spcBef>
              <a:spcAft>
                <a:spcPts val="0"/>
              </a:spcAft>
              <a:buSzPts val="2500"/>
              <a:buNone/>
              <a:defRPr sz="1700"/>
            </a:lvl8pPr>
            <a:lvl9pPr lvl="8" algn="ctr" rtl="0">
              <a:spcBef>
                <a:spcPts val="0"/>
              </a:spcBef>
              <a:spcAft>
                <a:spcPts val="0"/>
              </a:spcAft>
              <a:buSzPts val="2500"/>
              <a:buNone/>
              <a:defRPr sz="1700"/>
            </a:lvl9pPr>
          </a:lstStyle>
          <a:p>
            <a:endParaRPr/>
          </a:p>
        </p:txBody>
      </p:sp>
      <p:sp>
        <p:nvSpPr>
          <p:cNvPr id="50" name="Google Shape;50;p13"/>
          <p:cNvSpPr txBox="1">
            <a:spLocks noGrp="1"/>
          </p:cNvSpPr>
          <p:nvPr>
            <p:ph type="subTitle" idx="9"/>
          </p:nvPr>
        </p:nvSpPr>
        <p:spPr>
          <a:xfrm>
            <a:off x="6118546" y="2269376"/>
            <a:ext cx="2305500" cy="4848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9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 name="Google Shape;51;p13"/>
          <p:cNvSpPr txBox="1">
            <a:spLocks noGrp="1"/>
          </p:cNvSpPr>
          <p:nvPr>
            <p:ph type="title" idx="13"/>
          </p:nvPr>
        </p:nvSpPr>
        <p:spPr>
          <a:xfrm>
            <a:off x="6118546" y="3116251"/>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700"/>
            </a:lvl1pPr>
            <a:lvl2pPr lvl="1" algn="ctr" rtl="0">
              <a:spcBef>
                <a:spcPts val="0"/>
              </a:spcBef>
              <a:spcAft>
                <a:spcPts val="0"/>
              </a:spcAft>
              <a:buSzPts val="2500"/>
              <a:buNone/>
              <a:defRPr sz="1700"/>
            </a:lvl2pPr>
            <a:lvl3pPr lvl="2" algn="ctr" rtl="0">
              <a:spcBef>
                <a:spcPts val="0"/>
              </a:spcBef>
              <a:spcAft>
                <a:spcPts val="0"/>
              </a:spcAft>
              <a:buSzPts val="2500"/>
              <a:buNone/>
              <a:defRPr sz="1700"/>
            </a:lvl3pPr>
            <a:lvl4pPr lvl="3" algn="ctr" rtl="0">
              <a:spcBef>
                <a:spcPts val="0"/>
              </a:spcBef>
              <a:spcAft>
                <a:spcPts val="0"/>
              </a:spcAft>
              <a:buSzPts val="2500"/>
              <a:buNone/>
              <a:defRPr sz="1700"/>
            </a:lvl4pPr>
            <a:lvl5pPr lvl="4" algn="ctr" rtl="0">
              <a:spcBef>
                <a:spcPts val="0"/>
              </a:spcBef>
              <a:spcAft>
                <a:spcPts val="0"/>
              </a:spcAft>
              <a:buSzPts val="2500"/>
              <a:buNone/>
              <a:defRPr sz="1700"/>
            </a:lvl5pPr>
            <a:lvl6pPr lvl="5" algn="ctr" rtl="0">
              <a:spcBef>
                <a:spcPts val="0"/>
              </a:spcBef>
              <a:spcAft>
                <a:spcPts val="0"/>
              </a:spcAft>
              <a:buSzPts val="2500"/>
              <a:buNone/>
              <a:defRPr sz="1700"/>
            </a:lvl6pPr>
            <a:lvl7pPr lvl="6" algn="ctr" rtl="0">
              <a:spcBef>
                <a:spcPts val="0"/>
              </a:spcBef>
              <a:spcAft>
                <a:spcPts val="0"/>
              </a:spcAft>
              <a:buSzPts val="2500"/>
              <a:buNone/>
              <a:defRPr sz="1700"/>
            </a:lvl7pPr>
            <a:lvl8pPr lvl="7" algn="ctr" rtl="0">
              <a:spcBef>
                <a:spcPts val="0"/>
              </a:spcBef>
              <a:spcAft>
                <a:spcPts val="0"/>
              </a:spcAft>
              <a:buSzPts val="2500"/>
              <a:buNone/>
              <a:defRPr sz="1700"/>
            </a:lvl8pPr>
            <a:lvl9pPr lvl="8" algn="ctr" rtl="0">
              <a:spcBef>
                <a:spcPts val="0"/>
              </a:spcBef>
              <a:spcAft>
                <a:spcPts val="0"/>
              </a:spcAft>
              <a:buSzPts val="2500"/>
              <a:buNone/>
              <a:defRPr sz="1700"/>
            </a:lvl9pPr>
          </a:lstStyle>
          <a:p>
            <a:endParaRPr/>
          </a:p>
        </p:txBody>
      </p:sp>
      <p:sp>
        <p:nvSpPr>
          <p:cNvPr id="52" name="Google Shape;52;p13"/>
          <p:cNvSpPr txBox="1">
            <a:spLocks noGrp="1"/>
          </p:cNvSpPr>
          <p:nvPr>
            <p:ph type="subTitle" idx="14"/>
          </p:nvPr>
        </p:nvSpPr>
        <p:spPr>
          <a:xfrm>
            <a:off x="6118546" y="3702776"/>
            <a:ext cx="2305500" cy="484800"/>
          </a:xfrm>
          <a:prstGeom prst="rect">
            <a:avLst/>
          </a:prstGeom>
        </p:spPr>
        <p:txBody>
          <a:bodyPr spcFirstLastPara="1" wrap="square" lIns="61950" tIns="61950" rIns="61950" bIns="61950" anchor="ctr" anchorCtr="0">
            <a:noAutofit/>
          </a:bodyPr>
          <a:lstStyle>
            <a:lvl1pPr lvl="0" rtl="0">
              <a:lnSpc>
                <a:spcPct val="100000"/>
              </a:lnSpc>
              <a:spcBef>
                <a:spcPts val="0"/>
              </a:spcBef>
              <a:spcAft>
                <a:spcPts val="0"/>
              </a:spcAft>
              <a:buSzPts val="1400"/>
              <a:buNone/>
              <a:defRPr sz="9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13"/>
          <p:cNvSpPr txBox="1">
            <a:spLocks noGrp="1"/>
          </p:cNvSpPr>
          <p:nvPr>
            <p:ph type="title" idx="15" hasCustomPrompt="1"/>
          </p:nvPr>
        </p:nvSpPr>
        <p:spPr>
          <a:xfrm>
            <a:off x="720000" y="1344783"/>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000">
                <a:solidFill>
                  <a:srgbClr val="101122"/>
                </a:solidFill>
              </a:defRPr>
            </a:lvl1pPr>
            <a:lvl2pPr lvl="1" rtl="0">
              <a:spcBef>
                <a:spcPts val="0"/>
              </a:spcBef>
              <a:spcAft>
                <a:spcPts val="0"/>
              </a:spcAft>
              <a:buSzPts val="3000"/>
              <a:buNone/>
              <a:defRPr sz="2000"/>
            </a:lvl2pPr>
            <a:lvl3pPr lvl="2" rtl="0">
              <a:spcBef>
                <a:spcPts val="0"/>
              </a:spcBef>
              <a:spcAft>
                <a:spcPts val="0"/>
              </a:spcAft>
              <a:buSzPts val="3000"/>
              <a:buNone/>
              <a:defRPr sz="2000"/>
            </a:lvl3pPr>
            <a:lvl4pPr lvl="3" rtl="0">
              <a:spcBef>
                <a:spcPts val="0"/>
              </a:spcBef>
              <a:spcAft>
                <a:spcPts val="0"/>
              </a:spcAft>
              <a:buSzPts val="3000"/>
              <a:buNone/>
              <a:defRPr sz="2000"/>
            </a:lvl4pPr>
            <a:lvl5pPr lvl="4" rtl="0">
              <a:spcBef>
                <a:spcPts val="0"/>
              </a:spcBef>
              <a:spcAft>
                <a:spcPts val="0"/>
              </a:spcAft>
              <a:buSzPts val="3000"/>
              <a:buNone/>
              <a:defRPr sz="2000"/>
            </a:lvl5pPr>
            <a:lvl6pPr lvl="5" rtl="0">
              <a:spcBef>
                <a:spcPts val="0"/>
              </a:spcBef>
              <a:spcAft>
                <a:spcPts val="0"/>
              </a:spcAft>
              <a:buSzPts val="3000"/>
              <a:buNone/>
              <a:defRPr sz="2000"/>
            </a:lvl6pPr>
            <a:lvl7pPr lvl="6" rtl="0">
              <a:spcBef>
                <a:spcPts val="0"/>
              </a:spcBef>
              <a:spcAft>
                <a:spcPts val="0"/>
              </a:spcAft>
              <a:buSzPts val="3000"/>
              <a:buNone/>
              <a:defRPr sz="2000"/>
            </a:lvl7pPr>
            <a:lvl8pPr lvl="7" rtl="0">
              <a:spcBef>
                <a:spcPts val="0"/>
              </a:spcBef>
              <a:spcAft>
                <a:spcPts val="0"/>
              </a:spcAft>
              <a:buSzPts val="3000"/>
              <a:buNone/>
              <a:defRPr sz="2000"/>
            </a:lvl8pPr>
            <a:lvl9pPr lvl="8" rtl="0">
              <a:spcBef>
                <a:spcPts val="0"/>
              </a:spcBef>
              <a:spcAft>
                <a:spcPts val="0"/>
              </a:spcAft>
              <a:buSzPts val="3000"/>
              <a:buNone/>
              <a:defRPr sz="2000"/>
            </a:lvl9pPr>
          </a:lstStyle>
          <a:p>
            <a:r>
              <a:t>xx%</a:t>
            </a:r>
          </a:p>
        </p:txBody>
      </p:sp>
      <p:sp>
        <p:nvSpPr>
          <p:cNvPr id="54" name="Google Shape;54;p13"/>
          <p:cNvSpPr txBox="1">
            <a:spLocks noGrp="1"/>
          </p:cNvSpPr>
          <p:nvPr>
            <p:ph type="title" idx="16" hasCustomPrompt="1"/>
          </p:nvPr>
        </p:nvSpPr>
        <p:spPr>
          <a:xfrm>
            <a:off x="720000" y="2778191"/>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000">
                <a:solidFill>
                  <a:srgbClr val="101122"/>
                </a:solidFill>
              </a:defRPr>
            </a:lvl1pPr>
            <a:lvl2pPr lvl="1" rtl="0">
              <a:spcBef>
                <a:spcPts val="0"/>
              </a:spcBef>
              <a:spcAft>
                <a:spcPts val="0"/>
              </a:spcAft>
              <a:buSzPts val="3000"/>
              <a:buNone/>
              <a:defRPr sz="2000"/>
            </a:lvl2pPr>
            <a:lvl3pPr lvl="2" rtl="0">
              <a:spcBef>
                <a:spcPts val="0"/>
              </a:spcBef>
              <a:spcAft>
                <a:spcPts val="0"/>
              </a:spcAft>
              <a:buSzPts val="3000"/>
              <a:buNone/>
              <a:defRPr sz="2000"/>
            </a:lvl3pPr>
            <a:lvl4pPr lvl="3" rtl="0">
              <a:spcBef>
                <a:spcPts val="0"/>
              </a:spcBef>
              <a:spcAft>
                <a:spcPts val="0"/>
              </a:spcAft>
              <a:buSzPts val="3000"/>
              <a:buNone/>
              <a:defRPr sz="2000"/>
            </a:lvl4pPr>
            <a:lvl5pPr lvl="4" rtl="0">
              <a:spcBef>
                <a:spcPts val="0"/>
              </a:spcBef>
              <a:spcAft>
                <a:spcPts val="0"/>
              </a:spcAft>
              <a:buSzPts val="3000"/>
              <a:buNone/>
              <a:defRPr sz="2000"/>
            </a:lvl5pPr>
            <a:lvl6pPr lvl="5" rtl="0">
              <a:spcBef>
                <a:spcPts val="0"/>
              </a:spcBef>
              <a:spcAft>
                <a:spcPts val="0"/>
              </a:spcAft>
              <a:buSzPts val="3000"/>
              <a:buNone/>
              <a:defRPr sz="2000"/>
            </a:lvl6pPr>
            <a:lvl7pPr lvl="6" rtl="0">
              <a:spcBef>
                <a:spcPts val="0"/>
              </a:spcBef>
              <a:spcAft>
                <a:spcPts val="0"/>
              </a:spcAft>
              <a:buSzPts val="3000"/>
              <a:buNone/>
              <a:defRPr sz="2000"/>
            </a:lvl7pPr>
            <a:lvl8pPr lvl="7" rtl="0">
              <a:spcBef>
                <a:spcPts val="0"/>
              </a:spcBef>
              <a:spcAft>
                <a:spcPts val="0"/>
              </a:spcAft>
              <a:buSzPts val="3000"/>
              <a:buNone/>
              <a:defRPr sz="2000"/>
            </a:lvl8pPr>
            <a:lvl9pPr lvl="8" rtl="0">
              <a:spcBef>
                <a:spcPts val="0"/>
              </a:spcBef>
              <a:spcAft>
                <a:spcPts val="0"/>
              </a:spcAft>
              <a:buSzPts val="3000"/>
              <a:buNone/>
              <a:defRPr sz="2000"/>
            </a:lvl9pPr>
          </a:lstStyle>
          <a:p>
            <a:r>
              <a:t>xx%</a:t>
            </a:r>
          </a:p>
        </p:txBody>
      </p:sp>
      <p:sp>
        <p:nvSpPr>
          <p:cNvPr id="55" name="Google Shape;55;p13"/>
          <p:cNvSpPr txBox="1">
            <a:spLocks noGrp="1"/>
          </p:cNvSpPr>
          <p:nvPr>
            <p:ph type="title" idx="17" hasCustomPrompt="1"/>
          </p:nvPr>
        </p:nvSpPr>
        <p:spPr>
          <a:xfrm>
            <a:off x="3419275" y="1344783"/>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000">
                <a:solidFill>
                  <a:srgbClr val="101122"/>
                </a:solidFill>
              </a:defRPr>
            </a:lvl1pPr>
            <a:lvl2pPr lvl="1" rtl="0">
              <a:spcBef>
                <a:spcPts val="0"/>
              </a:spcBef>
              <a:spcAft>
                <a:spcPts val="0"/>
              </a:spcAft>
              <a:buSzPts val="3000"/>
              <a:buNone/>
              <a:defRPr sz="2000"/>
            </a:lvl2pPr>
            <a:lvl3pPr lvl="2" rtl="0">
              <a:spcBef>
                <a:spcPts val="0"/>
              </a:spcBef>
              <a:spcAft>
                <a:spcPts val="0"/>
              </a:spcAft>
              <a:buSzPts val="3000"/>
              <a:buNone/>
              <a:defRPr sz="2000"/>
            </a:lvl3pPr>
            <a:lvl4pPr lvl="3" rtl="0">
              <a:spcBef>
                <a:spcPts val="0"/>
              </a:spcBef>
              <a:spcAft>
                <a:spcPts val="0"/>
              </a:spcAft>
              <a:buSzPts val="3000"/>
              <a:buNone/>
              <a:defRPr sz="2000"/>
            </a:lvl4pPr>
            <a:lvl5pPr lvl="4" rtl="0">
              <a:spcBef>
                <a:spcPts val="0"/>
              </a:spcBef>
              <a:spcAft>
                <a:spcPts val="0"/>
              </a:spcAft>
              <a:buSzPts val="3000"/>
              <a:buNone/>
              <a:defRPr sz="2000"/>
            </a:lvl5pPr>
            <a:lvl6pPr lvl="5" rtl="0">
              <a:spcBef>
                <a:spcPts val="0"/>
              </a:spcBef>
              <a:spcAft>
                <a:spcPts val="0"/>
              </a:spcAft>
              <a:buSzPts val="3000"/>
              <a:buNone/>
              <a:defRPr sz="2000"/>
            </a:lvl6pPr>
            <a:lvl7pPr lvl="6" rtl="0">
              <a:spcBef>
                <a:spcPts val="0"/>
              </a:spcBef>
              <a:spcAft>
                <a:spcPts val="0"/>
              </a:spcAft>
              <a:buSzPts val="3000"/>
              <a:buNone/>
              <a:defRPr sz="2000"/>
            </a:lvl7pPr>
            <a:lvl8pPr lvl="7" rtl="0">
              <a:spcBef>
                <a:spcPts val="0"/>
              </a:spcBef>
              <a:spcAft>
                <a:spcPts val="0"/>
              </a:spcAft>
              <a:buSzPts val="3000"/>
              <a:buNone/>
              <a:defRPr sz="2000"/>
            </a:lvl8pPr>
            <a:lvl9pPr lvl="8" rtl="0">
              <a:spcBef>
                <a:spcPts val="0"/>
              </a:spcBef>
              <a:spcAft>
                <a:spcPts val="0"/>
              </a:spcAft>
              <a:buSzPts val="3000"/>
              <a:buNone/>
              <a:defRPr sz="2000"/>
            </a:lvl9pPr>
          </a:lstStyle>
          <a:p>
            <a:r>
              <a:t>xx%</a:t>
            </a:r>
          </a:p>
        </p:txBody>
      </p:sp>
      <p:sp>
        <p:nvSpPr>
          <p:cNvPr id="56" name="Google Shape;56;p13"/>
          <p:cNvSpPr txBox="1">
            <a:spLocks noGrp="1"/>
          </p:cNvSpPr>
          <p:nvPr>
            <p:ph type="title" idx="18" hasCustomPrompt="1"/>
          </p:nvPr>
        </p:nvSpPr>
        <p:spPr>
          <a:xfrm>
            <a:off x="3419275" y="2778191"/>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000">
                <a:solidFill>
                  <a:srgbClr val="101122"/>
                </a:solidFill>
              </a:defRPr>
            </a:lvl1pPr>
            <a:lvl2pPr lvl="1" rtl="0">
              <a:spcBef>
                <a:spcPts val="0"/>
              </a:spcBef>
              <a:spcAft>
                <a:spcPts val="0"/>
              </a:spcAft>
              <a:buSzPts val="3000"/>
              <a:buNone/>
              <a:defRPr sz="2000"/>
            </a:lvl2pPr>
            <a:lvl3pPr lvl="2" rtl="0">
              <a:spcBef>
                <a:spcPts val="0"/>
              </a:spcBef>
              <a:spcAft>
                <a:spcPts val="0"/>
              </a:spcAft>
              <a:buSzPts val="3000"/>
              <a:buNone/>
              <a:defRPr sz="2000"/>
            </a:lvl3pPr>
            <a:lvl4pPr lvl="3" rtl="0">
              <a:spcBef>
                <a:spcPts val="0"/>
              </a:spcBef>
              <a:spcAft>
                <a:spcPts val="0"/>
              </a:spcAft>
              <a:buSzPts val="3000"/>
              <a:buNone/>
              <a:defRPr sz="2000"/>
            </a:lvl4pPr>
            <a:lvl5pPr lvl="4" rtl="0">
              <a:spcBef>
                <a:spcPts val="0"/>
              </a:spcBef>
              <a:spcAft>
                <a:spcPts val="0"/>
              </a:spcAft>
              <a:buSzPts val="3000"/>
              <a:buNone/>
              <a:defRPr sz="2000"/>
            </a:lvl5pPr>
            <a:lvl6pPr lvl="5" rtl="0">
              <a:spcBef>
                <a:spcPts val="0"/>
              </a:spcBef>
              <a:spcAft>
                <a:spcPts val="0"/>
              </a:spcAft>
              <a:buSzPts val="3000"/>
              <a:buNone/>
              <a:defRPr sz="2000"/>
            </a:lvl6pPr>
            <a:lvl7pPr lvl="6" rtl="0">
              <a:spcBef>
                <a:spcPts val="0"/>
              </a:spcBef>
              <a:spcAft>
                <a:spcPts val="0"/>
              </a:spcAft>
              <a:buSzPts val="3000"/>
              <a:buNone/>
              <a:defRPr sz="2000"/>
            </a:lvl7pPr>
            <a:lvl8pPr lvl="7" rtl="0">
              <a:spcBef>
                <a:spcPts val="0"/>
              </a:spcBef>
              <a:spcAft>
                <a:spcPts val="0"/>
              </a:spcAft>
              <a:buSzPts val="3000"/>
              <a:buNone/>
              <a:defRPr sz="2000"/>
            </a:lvl8pPr>
            <a:lvl9pPr lvl="8" rtl="0">
              <a:spcBef>
                <a:spcPts val="0"/>
              </a:spcBef>
              <a:spcAft>
                <a:spcPts val="0"/>
              </a:spcAft>
              <a:buSzPts val="3000"/>
              <a:buNone/>
              <a:defRPr sz="2000"/>
            </a:lvl9pPr>
          </a:lstStyle>
          <a:p>
            <a:r>
              <a:t>xx%</a:t>
            </a:r>
          </a:p>
        </p:txBody>
      </p:sp>
      <p:sp>
        <p:nvSpPr>
          <p:cNvPr id="57" name="Google Shape;57;p13"/>
          <p:cNvSpPr txBox="1">
            <a:spLocks noGrp="1"/>
          </p:cNvSpPr>
          <p:nvPr>
            <p:ph type="title" idx="19" hasCustomPrompt="1"/>
          </p:nvPr>
        </p:nvSpPr>
        <p:spPr>
          <a:xfrm>
            <a:off x="6118550" y="1344783"/>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000">
                <a:solidFill>
                  <a:srgbClr val="101122"/>
                </a:solidFill>
              </a:defRPr>
            </a:lvl1pPr>
            <a:lvl2pPr lvl="1" rtl="0">
              <a:spcBef>
                <a:spcPts val="0"/>
              </a:spcBef>
              <a:spcAft>
                <a:spcPts val="0"/>
              </a:spcAft>
              <a:buSzPts val="3000"/>
              <a:buNone/>
              <a:defRPr sz="2000"/>
            </a:lvl2pPr>
            <a:lvl3pPr lvl="2" rtl="0">
              <a:spcBef>
                <a:spcPts val="0"/>
              </a:spcBef>
              <a:spcAft>
                <a:spcPts val="0"/>
              </a:spcAft>
              <a:buSzPts val="3000"/>
              <a:buNone/>
              <a:defRPr sz="2000"/>
            </a:lvl3pPr>
            <a:lvl4pPr lvl="3" rtl="0">
              <a:spcBef>
                <a:spcPts val="0"/>
              </a:spcBef>
              <a:spcAft>
                <a:spcPts val="0"/>
              </a:spcAft>
              <a:buSzPts val="3000"/>
              <a:buNone/>
              <a:defRPr sz="2000"/>
            </a:lvl4pPr>
            <a:lvl5pPr lvl="4" rtl="0">
              <a:spcBef>
                <a:spcPts val="0"/>
              </a:spcBef>
              <a:spcAft>
                <a:spcPts val="0"/>
              </a:spcAft>
              <a:buSzPts val="3000"/>
              <a:buNone/>
              <a:defRPr sz="2000"/>
            </a:lvl5pPr>
            <a:lvl6pPr lvl="5" rtl="0">
              <a:spcBef>
                <a:spcPts val="0"/>
              </a:spcBef>
              <a:spcAft>
                <a:spcPts val="0"/>
              </a:spcAft>
              <a:buSzPts val="3000"/>
              <a:buNone/>
              <a:defRPr sz="2000"/>
            </a:lvl6pPr>
            <a:lvl7pPr lvl="6" rtl="0">
              <a:spcBef>
                <a:spcPts val="0"/>
              </a:spcBef>
              <a:spcAft>
                <a:spcPts val="0"/>
              </a:spcAft>
              <a:buSzPts val="3000"/>
              <a:buNone/>
              <a:defRPr sz="2000"/>
            </a:lvl7pPr>
            <a:lvl8pPr lvl="7" rtl="0">
              <a:spcBef>
                <a:spcPts val="0"/>
              </a:spcBef>
              <a:spcAft>
                <a:spcPts val="0"/>
              </a:spcAft>
              <a:buSzPts val="3000"/>
              <a:buNone/>
              <a:defRPr sz="2000"/>
            </a:lvl8pPr>
            <a:lvl9pPr lvl="8" rtl="0">
              <a:spcBef>
                <a:spcPts val="0"/>
              </a:spcBef>
              <a:spcAft>
                <a:spcPts val="0"/>
              </a:spcAft>
              <a:buSzPts val="3000"/>
              <a:buNone/>
              <a:defRPr sz="2000"/>
            </a:lvl9pPr>
          </a:lstStyle>
          <a:p>
            <a:r>
              <a:t>xx%</a:t>
            </a:r>
          </a:p>
        </p:txBody>
      </p:sp>
      <p:sp>
        <p:nvSpPr>
          <p:cNvPr id="58" name="Google Shape;58;p13"/>
          <p:cNvSpPr txBox="1">
            <a:spLocks noGrp="1"/>
          </p:cNvSpPr>
          <p:nvPr>
            <p:ph type="title" idx="20" hasCustomPrompt="1"/>
          </p:nvPr>
        </p:nvSpPr>
        <p:spPr>
          <a:xfrm>
            <a:off x="6118550" y="2778191"/>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2000">
                <a:solidFill>
                  <a:srgbClr val="101122"/>
                </a:solidFill>
              </a:defRPr>
            </a:lvl1pPr>
            <a:lvl2pPr lvl="1" rtl="0">
              <a:spcBef>
                <a:spcPts val="0"/>
              </a:spcBef>
              <a:spcAft>
                <a:spcPts val="0"/>
              </a:spcAft>
              <a:buSzPts val="3000"/>
              <a:buNone/>
              <a:defRPr sz="2000"/>
            </a:lvl2pPr>
            <a:lvl3pPr lvl="2" rtl="0">
              <a:spcBef>
                <a:spcPts val="0"/>
              </a:spcBef>
              <a:spcAft>
                <a:spcPts val="0"/>
              </a:spcAft>
              <a:buSzPts val="3000"/>
              <a:buNone/>
              <a:defRPr sz="2000"/>
            </a:lvl3pPr>
            <a:lvl4pPr lvl="3" rtl="0">
              <a:spcBef>
                <a:spcPts val="0"/>
              </a:spcBef>
              <a:spcAft>
                <a:spcPts val="0"/>
              </a:spcAft>
              <a:buSzPts val="3000"/>
              <a:buNone/>
              <a:defRPr sz="2000"/>
            </a:lvl4pPr>
            <a:lvl5pPr lvl="4" rtl="0">
              <a:spcBef>
                <a:spcPts val="0"/>
              </a:spcBef>
              <a:spcAft>
                <a:spcPts val="0"/>
              </a:spcAft>
              <a:buSzPts val="3000"/>
              <a:buNone/>
              <a:defRPr sz="2000"/>
            </a:lvl5pPr>
            <a:lvl6pPr lvl="5" rtl="0">
              <a:spcBef>
                <a:spcPts val="0"/>
              </a:spcBef>
              <a:spcAft>
                <a:spcPts val="0"/>
              </a:spcAft>
              <a:buSzPts val="3000"/>
              <a:buNone/>
              <a:defRPr sz="2000"/>
            </a:lvl6pPr>
            <a:lvl7pPr lvl="6" rtl="0">
              <a:spcBef>
                <a:spcPts val="0"/>
              </a:spcBef>
              <a:spcAft>
                <a:spcPts val="0"/>
              </a:spcAft>
              <a:buSzPts val="3000"/>
              <a:buNone/>
              <a:defRPr sz="2000"/>
            </a:lvl7pPr>
            <a:lvl8pPr lvl="7" rtl="0">
              <a:spcBef>
                <a:spcPts val="0"/>
              </a:spcBef>
              <a:spcAft>
                <a:spcPts val="0"/>
              </a:spcAft>
              <a:buSzPts val="3000"/>
              <a:buNone/>
              <a:defRPr sz="2000"/>
            </a:lvl8pPr>
            <a:lvl9pPr lvl="8" rtl="0">
              <a:spcBef>
                <a:spcPts val="0"/>
              </a:spcBef>
              <a:spcAft>
                <a:spcPts val="0"/>
              </a:spcAft>
              <a:buSzPts val="3000"/>
              <a:buNone/>
              <a:defRPr sz="2000"/>
            </a:lvl9pPr>
          </a:lstStyle>
          <a:p>
            <a:r>
              <a:t>xx%</a:t>
            </a:r>
          </a:p>
        </p:txBody>
      </p:sp>
      <p:sp>
        <p:nvSpPr>
          <p:cNvPr id="59" name="Google Shape;59;p13"/>
          <p:cNvSpPr txBox="1">
            <a:spLocks noGrp="1"/>
          </p:cNvSpPr>
          <p:nvPr>
            <p:ph type="title" idx="21"/>
          </p:nvPr>
        </p:nvSpPr>
        <p:spPr>
          <a:xfrm>
            <a:off x="457200" y="411475"/>
            <a:ext cx="8238600" cy="4782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24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24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24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24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24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24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24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24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2400">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19783364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2317951" y="1307101"/>
            <a:ext cx="4508100" cy="25293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SzPts val="4800"/>
              <a:buNone/>
              <a:defRPr sz="6800"/>
            </a:lvl1pPr>
            <a:lvl2pPr lvl="1">
              <a:spcBef>
                <a:spcPts val="0"/>
              </a:spcBef>
              <a:spcAft>
                <a:spcPts val="0"/>
              </a:spcAft>
              <a:buSzPts val="4800"/>
              <a:buNone/>
              <a:defRPr sz="3300"/>
            </a:lvl2pPr>
            <a:lvl3pPr lvl="2">
              <a:spcBef>
                <a:spcPts val="0"/>
              </a:spcBef>
              <a:spcAft>
                <a:spcPts val="0"/>
              </a:spcAft>
              <a:buSzPts val="4800"/>
              <a:buNone/>
              <a:defRPr sz="3300"/>
            </a:lvl3pPr>
            <a:lvl4pPr lvl="3">
              <a:spcBef>
                <a:spcPts val="0"/>
              </a:spcBef>
              <a:spcAft>
                <a:spcPts val="0"/>
              </a:spcAft>
              <a:buSzPts val="4800"/>
              <a:buNone/>
              <a:defRPr sz="3300"/>
            </a:lvl4pPr>
            <a:lvl5pPr lvl="4">
              <a:spcBef>
                <a:spcPts val="0"/>
              </a:spcBef>
              <a:spcAft>
                <a:spcPts val="0"/>
              </a:spcAft>
              <a:buSzPts val="4800"/>
              <a:buNone/>
              <a:defRPr sz="3300"/>
            </a:lvl5pPr>
            <a:lvl6pPr lvl="5">
              <a:spcBef>
                <a:spcPts val="0"/>
              </a:spcBef>
              <a:spcAft>
                <a:spcPts val="0"/>
              </a:spcAft>
              <a:buSzPts val="4800"/>
              <a:buNone/>
              <a:defRPr sz="3300"/>
            </a:lvl6pPr>
            <a:lvl7pPr lvl="6">
              <a:spcBef>
                <a:spcPts val="0"/>
              </a:spcBef>
              <a:spcAft>
                <a:spcPts val="0"/>
              </a:spcAft>
              <a:buSzPts val="4800"/>
              <a:buNone/>
              <a:defRPr sz="3300"/>
            </a:lvl7pPr>
            <a:lvl8pPr lvl="7">
              <a:spcBef>
                <a:spcPts val="0"/>
              </a:spcBef>
              <a:spcAft>
                <a:spcPts val="0"/>
              </a:spcAft>
              <a:buSzPts val="4800"/>
              <a:buNone/>
              <a:defRPr sz="3300"/>
            </a:lvl8pPr>
            <a:lvl9pPr lvl="8">
              <a:spcBef>
                <a:spcPts val="0"/>
              </a:spcBef>
              <a:spcAft>
                <a:spcPts val="0"/>
              </a:spcAft>
              <a:buSzPts val="4800"/>
              <a:buNone/>
              <a:defRPr sz="3300"/>
            </a:lvl9pPr>
          </a:lstStyle>
          <a:p>
            <a:endParaRPr/>
          </a:p>
        </p:txBody>
      </p:sp>
    </p:spTree>
    <p:extLst>
      <p:ext uri="{BB962C8B-B14F-4D97-AF65-F5344CB8AC3E}">
        <p14:creationId xmlns:p14="http://schemas.microsoft.com/office/powerpoint/2010/main" val="1332275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8" name="Content Placeholder 7"/>
          <p:cNvSpPr>
            <a:spLocks noGrp="1"/>
          </p:cNvSpPr>
          <p:nvPr>
            <p:ph sz="quarter" idx="1"/>
          </p:nvPr>
        </p:nvSpPr>
        <p:spPr>
          <a:xfrm>
            <a:off x="914400" y="1085850"/>
            <a:ext cx="7772400" cy="3429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1435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52317"/>
            <a:ext cx="9013372" cy="501915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714376"/>
            <a:ext cx="7772400" cy="1021556"/>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1910953"/>
            <a:ext cx="7772400" cy="1003697"/>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2/8/2022</a:t>
            </a:fld>
            <a:endParaRPr lang="en-US"/>
          </a:p>
        </p:txBody>
      </p:sp>
      <p:sp>
        <p:nvSpPr>
          <p:cNvPr id="5" name="Footer Placeholder 4"/>
          <p:cNvSpPr>
            <a:spLocks noGrp="1"/>
          </p:cNvSpPr>
          <p:nvPr>
            <p:ph type="ftr" sz="quarter" idx="11"/>
          </p:nvPr>
        </p:nvSpPr>
        <p:spPr>
          <a:xfrm>
            <a:off x="800100" y="4629150"/>
            <a:ext cx="4000500" cy="342900"/>
          </a:xfrm>
        </p:spPr>
        <p:txBody>
          <a:bodyPr/>
          <a:lstStyle/>
          <a:p>
            <a:endParaRPr lang="en-US"/>
          </a:p>
        </p:txBody>
      </p:sp>
      <p:sp>
        <p:nvSpPr>
          <p:cNvPr id="7" name="Rectangle 6"/>
          <p:cNvSpPr/>
          <p:nvPr/>
        </p:nvSpPr>
        <p:spPr>
          <a:xfrm flipV="1">
            <a:off x="69413" y="1782623"/>
            <a:ext cx="9013515" cy="6858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7" y="1756107"/>
            <a:ext cx="9013781" cy="3428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7" y="1851660"/>
            <a:ext cx="9014621" cy="3429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4656582"/>
            <a:ext cx="457200" cy="342900"/>
          </a:xfrm>
        </p:spPr>
        <p:txBody>
          <a:bodyPr/>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
          </p:nvPr>
        </p:nvSpPr>
        <p:spPr>
          <a:xfrm>
            <a:off x="914400" y="1085850"/>
            <a:ext cx="3749040" cy="3429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085850"/>
            <a:ext cx="3749040" cy="3429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04788"/>
            <a:ext cx="7772400" cy="85725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085850"/>
            <a:ext cx="3733800" cy="5715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085850"/>
            <a:ext cx="3733800" cy="5715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1D8BD707-D9CF-40AE-B4C6-C98DA3205C09}" type="datetimeFigureOut">
              <a:rPr lang="en-US" smtClean="0"/>
              <a:pPr/>
              <a:t>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1" name="Content Placeholder 10"/>
          <p:cNvSpPr>
            <a:spLocks noGrp="1"/>
          </p:cNvSpPr>
          <p:nvPr>
            <p:ph sz="half" idx="2"/>
          </p:nvPr>
        </p:nvSpPr>
        <p:spPr>
          <a:xfrm>
            <a:off x="914400" y="1685925"/>
            <a:ext cx="3733800" cy="291465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685925"/>
            <a:ext cx="3733800" cy="291465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1D8BD707-D9CF-40AE-B4C6-C98DA3205C09}" type="datetimeFigureOut">
              <a:rPr lang="en-US" smtClean="0"/>
              <a:pPr/>
              <a:t>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1435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52316"/>
            <a:ext cx="9013372" cy="5020056"/>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04788"/>
            <a:ext cx="7772400" cy="85725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200150"/>
            <a:ext cx="1905000" cy="337185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11" name="Content Placeholder 10"/>
          <p:cNvSpPr>
            <a:spLocks noGrp="1"/>
          </p:cNvSpPr>
          <p:nvPr>
            <p:ph sz="quarter" idx="1"/>
          </p:nvPr>
        </p:nvSpPr>
        <p:spPr>
          <a:xfrm>
            <a:off x="2971800" y="1200150"/>
            <a:ext cx="5715000" cy="337185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3675413"/>
            <a:ext cx="7315200" cy="391716"/>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084369"/>
            <a:ext cx="7315200" cy="51435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2/8/2022</a:t>
            </a:fld>
            <a:endParaRPr lang="en-US"/>
          </a:p>
        </p:txBody>
      </p:sp>
      <p:sp>
        <p:nvSpPr>
          <p:cNvPr id="6" name="Footer Placeholder 5"/>
          <p:cNvSpPr>
            <a:spLocks noGrp="1"/>
          </p:cNvSpPr>
          <p:nvPr>
            <p:ph type="ftr" sz="quarter" idx="11"/>
          </p:nvPr>
        </p:nvSpPr>
        <p:spPr>
          <a:xfrm>
            <a:off x="914400" y="4629150"/>
            <a:ext cx="3886200" cy="342900"/>
          </a:xfrm>
        </p:spPr>
        <p:txBody>
          <a:bodyPr/>
          <a:lstStyle/>
          <a:p>
            <a:endParaRPr lang="en-US"/>
          </a:p>
        </p:txBody>
      </p:sp>
      <p:sp>
        <p:nvSpPr>
          <p:cNvPr id="7" name="Slide Number Placeholder 6"/>
          <p:cNvSpPr>
            <a:spLocks noGrp="1"/>
          </p:cNvSpPr>
          <p:nvPr>
            <p:ph type="sldNum" sz="quarter" idx="12"/>
          </p:nvPr>
        </p:nvSpPr>
        <p:spPr>
          <a:xfrm>
            <a:off x="146304" y="4656582"/>
            <a:ext cx="457200" cy="342900"/>
          </a:xfrm>
        </p:spPr>
        <p:txBody>
          <a:bodyPr/>
          <a:lstStyle/>
          <a:p>
            <a:fld id="{B6F15528-21DE-4FAA-801E-634DDDAF4B2B}" type="slidenum">
              <a:rPr lang="en-US" smtClean="0"/>
              <a:pPr/>
              <a:t>‹#›</a:t>
            </a:fld>
            <a:endParaRPr lang="en-US"/>
          </a:p>
        </p:txBody>
      </p:sp>
      <p:sp>
        <p:nvSpPr>
          <p:cNvPr id="11" name="Rectangle 10"/>
          <p:cNvSpPr/>
          <p:nvPr/>
        </p:nvSpPr>
        <p:spPr>
          <a:xfrm flipV="1">
            <a:off x="68307" y="3512666"/>
            <a:ext cx="9006840" cy="6858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9" y="3487856"/>
            <a:ext cx="9006639" cy="3428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1" y="3579919"/>
            <a:ext cx="9006637" cy="36605"/>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9" y="50007"/>
            <a:ext cx="9001873" cy="3436144"/>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1435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52316"/>
            <a:ext cx="9013372" cy="5020056"/>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05979"/>
            <a:ext cx="7772400" cy="85725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085850"/>
            <a:ext cx="7772400" cy="3429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4643437"/>
            <a:ext cx="2476500" cy="357188"/>
          </a:xfrm>
          <a:prstGeom prst="rect">
            <a:avLst/>
          </a:prstGeom>
        </p:spPr>
        <p:txBody>
          <a:bodyPr anchor="ctr" anchorCtr="0"/>
          <a:lstStyle>
            <a:lvl1pPr algn="r" eaLnBrk="1" latinLnBrk="0" hangingPunct="1">
              <a:defRPr kumimoji="0" sz="1400">
                <a:solidFill>
                  <a:schemeClr val="tx2"/>
                </a:solidFill>
              </a:defRPr>
            </a:lvl1pPr>
          </a:lstStyle>
          <a:p>
            <a:fld id="{1D8BD707-D9CF-40AE-B4C6-C98DA3205C09}" type="datetimeFigureOut">
              <a:rPr lang="en-US" smtClean="0"/>
              <a:pPr/>
              <a:t>2/8/2022</a:t>
            </a:fld>
            <a:endParaRPr lang="en-US"/>
          </a:p>
        </p:txBody>
      </p:sp>
      <p:sp>
        <p:nvSpPr>
          <p:cNvPr id="3" name="Footer Placeholder 2"/>
          <p:cNvSpPr>
            <a:spLocks noGrp="1"/>
          </p:cNvSpPr>
          <p:nvPr>
            <p:ph type="ftr" sz="quarter" idx="3"/>
          </p:nvPr>
        </p:nvSpPr>
        <p:spPr>
          <a:xfrm>
            <a:off x="914400" y="4629150"/>
            <a:ext cx="3962400" cy="3429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4657725"/>
            <a:ext cx="457200" cy="3429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0.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hyperlink" Target="https://www.pantechelearning.com/data-science-master-class/" TargetMode="Externa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microsoft.com/en-us/download/details.aspx?id=45331"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channel/UC52iLVrQ4EpeSdAB3911rsg?sub_confirmation=1" TargetMode="Externa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Times New Roman" panose="02020603050405020304" pitchFamily="18" charset="0"/>
                <a:cs typeface="Times New Roman" panose="02020603050405020304" pitchFamily="18" charset="0"/>
              </a:rPr>
              <a:t>Power BI - Tutorial</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81800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83518"/>
            <a:ext cx="8229600" cy="579711"/>
          </a:xfrm>
        </p:spPr>
        <p:txBody>
          <a:bodyPr lIns="61960" tIns="30980" rIns="61960" bIns="30980">
            <a:normAutofit/>
          </a:bodyPr>
          <a:lstStyle/>
          <a:p>
            <a:pPr algn="l"/>
            <a:r>
              <a:rPr lang="en" sz="3200" dirty="0">
                <a:solidFill>
                  <a:schemeClr val="tx1"/>
                </a:solidFill>
                <a:latin typeface="Times New Roman" panose="02020603050405020304" pitchFamily="18" charset="0"/>
                <a:cs typeface="Times New Roman" panose="02020603050405020304" pitchFamily="18" charset="0"/>
              </a:rPr>
              <a:t>Day wise Learning Plan</a:t>
            </a:r>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6" name="Rectangle 2"/>
          <p:cNvSpPr>
            <a:spLocks noChangeArrowheads="1"/>
          </p:cNvSpPr>
          <p:nvPr/>
        </p:nvSpPr>
        <p:spPr bwMode="auto">
          <a:xfrm>
            <a:off x="683568" y="1113629"/>
            <a:ext cx="5832648" cy="3017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1960" tIns="30980" rIns="61960" bIns="3098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619597"/>
            <a:r>
              <a:rPr lang="en-US" sz="1200" b="1" dirty="0">
                <a:solidFill>
                  <a:srgbClr val="606060"/>
                </a:solidFill>
                <a:latin typeface="Poppins"/>
              </a:rPr>
              <a:t>Day -1 :</a:t>
            </a:r>
            <a:r>
              <a:rPr lang="en-US" sz="1200" dirty="0">
                <a:solidFill>
                  <a:srgbClr val="606060"/>
                </a:solidFill>
                <a:latin typeface="Poppins"/>
              </a:rPr>
              <a:t> </a:t>
            </a:r>
            <a:r>
              <a:rPr lang="en-US" sz="1200" dirty="0">
                <a:solidFill>
                  <a:srgbClr val="2D2D2F"/>
                </a:solidFill>
                <a:latin typeface="Segoe UI" panose="020B0502040204020203" pitchFamily="34" charset="0"/>
                <a:cs typeface="Segoe UI" panose="020B0502040204020203" pitchFamily="34" charset="0"/>
              </a:rPr>
              <a:t>Python for Data</a:t>
            </a:r>
            <a:br>
              <a:rPr lang="en-US" sz="1200" dirty="0">
                <a:solidFill>
                  <a:srgbClr val="2D2D2F"/>
                </a:solidFill>
                <a:latin typeface="Segoe UI" panose="020B0502040204020203" pitchFamily="34" charset="0"/>
                <a:cs typeface="Segoe UI" panose="020B0502040204020203" pitchFamily="34" charset="0"/>
              </a:rPr>
            </a:br>
            <a:r>
              <a:rPr lang="en-US" sz="1200" dirty="0">
                <a:solidFill>
                  <a:srgbClr val="2D2D2F"/>
                </a:solidFill>
                <a:latin typeface="Segoe UI" panose="020B0502040204020203" pitchFamily="34" charset="0"/>
                <a:cs typeface="Segoe UI" panose="020B0502040204020203" pitchFamily="34" charset="0"/>
              </a:rPr>
              <a:t>Science (5 Solved end-to-end Data Science Projects in Python)</a:t>
            </a:r>
            <a:endParaRPr lang="en-US" sz="1200" dirty="0"/>
          </a:p>
          <a:p>
            <a:pPr defTabSz="619597"/>
            <a:r>
              <a:rPr lang="en-US" sz="1200" b="1" dirty="0">
                <a:solidFill>
                  <a:srgbClr val="606060"/>
                </a:solidFill>
                <a:latin typeface="Poppins"/>
              </a:rPr>
              <a:t>Day -2:</a:t>
            </a:r>
            <a:r>
              <a:rPr lang="en-US" sz="1200" dirty="0">
                <a:solidFill>
                  <a:srgbClr val="606060"/>
                </a:solidFill>
                <a:latin typeface="Poppins"/>
              </a:rPr>
              <a:t> </a:t>
            </a:r>
            <a:r>
              <a:rPr lang="en-US" sz="1200" dirty="0">
                <a:solidFill>
                  <a:srgbClr val="2D2D2F"/>
                </a:solidFill>
                <a:latin typeface="Segoe UI" panose="020B0502040204020203" pitchFamily="34" charset="0"/>
                <a:cs typeface="Segoe UI" panose="020B0502040204020203" pitchFamily="34" charset="0"/>
              </a:rPr>
              <a:t>Advanced Python Programming</a:t>
            </a:r>
            <a:endParaRPr lang="en-US" sz="1200" dirty="0"/>
          </a:p>
          <a:p>
            <a:pPr defTabSz="619597"/>
            <a:r>
              <a:rPr lang="en-US" sz="1200" b="1" dirty="0">
                <a:solidFill>
                  <a:srgbClr val="606060"/>
                </a:solidFill>
                <a:latin typeface="Poppins"/>
              </a:rPr>
              <a:t>Day -3:</a:t>
            </a:r>
            <a:r>
              <a:rPr lang="en-US" sz="1200" dirty="0">
                <a:solidFill>
                  <a:srgbClr val="606060"/>
                </a:solidFill>
                <a:latin typeface="Poppins"/>
              </a:rPr>
              <a:t> </a:t>
            </a:r>
            <a:r>
              <a:rPr lang="en-US" sz="1200" dirty="0">
                <a:solidFill>
                  <a:srgbClr val="2D2D2F"/>
                </a:solidFill>
                <a:latin typeface="Segoe UI" panose="020B0502040204020203" pitchFamily="34" charset="0"/>
                <a:cs typeface="Segoe UI" panose="020B0502040204020203" pitchFamily="34" charset="0"/>
              </a:rPr>
              <a:t>Pandas Library – Introduction</a:t>
            </a:r>
            <a:endParaRPr lang="en-US" sz="1200" dirty="0"/>
          </a:p>
          <a:p>
            <a:pPr defTabSz="619597"/>
            <a:r>
              <a:rPr lang="en-US" sz="1200" b="1" dirty="0">
                <a:solidFill>
                  <a:srgbClr val="606060"/>
                </a:solidFill>
                <a:latin typeface="Poppins"/>
              </a:rPr>
              <a:t>Day -4:</a:t>
            </a:r>
            <a:r>
              <a:rPr lang="en-US" sz="1200" dirty="0">
                <a:solidFill>
                  <a:srgbClr val="606060"/>
                </a:solidFill>
                <a:latin typeface="Poppins"/>
              </a:rPr>
              <a:t> </a:t>
            </a:r>
            <a:r>
              <a:rPr lang="en-US" sz="1200" dirty="0">
                <a:solidFill>
                  <a:srgbClr val="2D2D2F"/>
                </a:solidFill>
                <a:latin typeface="Segoe UI" panose="020B0502040204020203" pitchFamily="34" charset="0"/>
                <a:cs typeface="Segoe UI" panose="020B0502040204020203" pitchFamily="34" charset="0"/>
              </a:rPr>
              <a:t>Pandas Library – Data Structures</a:t>
            </a:r>
            <a:endParaRPr lang="en-US" sz="1200" dirty="0"/>
          </a:p>
          <a:p>
            <a:pPr defTabSz="619597"/>
            <a:r>
              <a:rPr lang="en-US" sz="1200" b="1" dirty="0">
                <a:solidFill>
                  <a:srgbClr val="606060"/>
                </a:solidFill>
                <a:latin typeface="Poppins"/>
              </a:rPr>
              <a:t>Day -5:</a:t>
            </a:r>
            <a:r>
              <a:rPr lang="en-US" sz="1200" dirty="0">
                <a:solidFill>
                  <a:srgbClr val="606060"/>
                </a:solidFill>
                <a:latin typeface="Poppins"/>
              </a:rPr>
              <a:t> </a:t>
            </a:r>
            <a:r>
              <a:rPr lang="en-US" sz="1200" dirty="0" err="1">
                <a:solidFill>
                  <a:srgbClr val="2D2D2F"/>
                </a:solidFill>
                <a:latin typeface="Segoe UI" panose="020B0502040204020203" pitchFamily="34" charset="0"/>
                <a:cs typeface="Segoe UI" panose="020B0502040204020203" pitchFamily="34" charset="0"/>
              </a:rPr>
              <a:t>Numpy</a:t>
            </a:r>
            <a:r>
              <a:rPr lang="en-US" sz="1200" dirty="0">
                <a:solidFill>
                  <a:srgbClr val="2D2D2F"/>
                </a:solidFill>
                <a:latin typeface="Segoe UI" panose="020B0502040204020203" pitchFamily="34" charset="0"/>
                <a:cs typeface="Segoe UI" panose="020B0502040204020203" pitchFamily="34" charset="0"/>
              </a:rPr>
              <a:t> library – Array Operations | Mathematical Functions</a:t>
            </a:r>
            <a:endParaRPr lang="en-US" sz="1200" dirty="0"/>
          </a:p>
          <a:p>
            <a:pPr defTabSz="619597"/>
            <a:r>
              <a:rPr lang="en-US" sz="1200" b="1" dirty="0">
                <a:solidFill>
                  <a:srgbClr val="606060"/>
                </a:solidFill>
                <a:latin typeface="Poppins"/>
              </a:rPr>
              <a:t>Day -6:</a:t>
            </a:r>
            <a:r>
              <a:rPr lang="en-US" sz="1200" dirty="0">
                <a:solidFill>
                  <a:srgbClr val="606060"/>
                </a:solidFill>
                <a:latin typeface="Poppins"/>
              </a:rPr>
              <a:t> </a:t>
            </a:r>
            <a:r>
              <a:rPr lang="en-US" sz="1200" dirty="0" err="1">
                <a:solidFill>
                  <a:srgbClr val="2D2D2F"/>
                </a:solidFill>
                <a:latin typeface="Segoe UI" panose="020B0502040204020203" pitchFamily="34" charset="0"/>
                <a:cs typeface="Segoe UI" panose="020B0502040204020203" pitchFamily="34" charset="0"/>
              </a:rPr>
              <a:t>Numpy</a:t>
            </a:r>
            <a:r>
              <a:rPr lang="en-US" sz="1200" dirty="0">
                <a:solidFill>
                  <a:srgbClr val="2D2D2F"/>
                </a:solidFill>
                <a:latin typeface="Segoe UI" panose="020B0502040204020203" pitchFamily="34" charset="0"/>
                <a:cs typeface="Segoe UI" panose="020B0502040204020203" pitchFamily="34" charset="0"/>
              </a:rPr>
              <a:t> – Sort, Search and Counting Functions</a:t>
            </a:r>
            <a:endParaRPr lang="en-US" sz="1200" dirty="0"/>
          </a:p>
          <a:p>
            <a:pPr defTabSz="619597"/>
            <a:r>
              <a:rPr lang="en-US" sz="1200" b="1" dirty="0">
                <a:solidFill>
                  <a:srgbClr val="606060"/>
                </a:solidFill>
                <a:latin typeface="Poppins"/>
              </a:rPr>
              <a:t>Day -7:</a:t>
            </a:r>
            <a:r>
              <a:rPr lang="en-US" sz="1200" dirty="0">
                <a:solidFill>
                  <a:srgbClr val="606060"/>
                </a:solidFill>
                <a:latin typeface="Poppins"/>
              </a:rPr>
              <a:t>  </a:t>
            </a:r>
            <a:r>
              <a:rPr lang="en-US" sz="1200" dirty="0" err="1">
                <a:solidFill>
                  <a:srgbClr val="2D2D2F"/>
                </a:solidFill>
                <a:latin typeface="Segoe UI" panose="020B0502040204020203" pitchFamily="34" charset="0"/>
                <a:cs typeface="Segoe UI" panose="020B0502040204020203" pitchFamily="34" charset="0"/>
              </a:rPr>
              <a:t>Matplotlib</a:t>
            </a:r>
            <a:r>
              <a:rPr lang="en-US" sz="1200" dirty="0">
                <a:solidFill>
                  <a:srgbClr val="2D2D2F"/>
                </a:solidFill>
                <a:latin typeface="Segoe UI" panose="020B0502040204020203" pitchFamily="34" charset="0"/>
                <a:cs typeface="Segoe UI" panose="020B0502040204020203" pitchFamily="34" charset="0"/>
              </a:rPr>
              <a:t> , Histogram Using </a:t>
            </a:r>
            <a:r>
              <a:rPr lang="en-US" sz="1200" dirty="0" err="1">
                <a:solidFill>
                  <a:srgbClr val="2D2D2F"/>
                </a:solidFill>
                <a:latin typeface="Segoe UI" panose="020B0502040204020203" pitchFamily="34" charset="0"/>
                <a:cs typeface="Segoe UI" panose="020B0502040204020203" pitchFamily="34" charset="0"/>
              </a:rPr>
              <a:t>Matplotlib</a:t>
            </a:r>
            <a:r>
              <a:rPr lang="en-US" sz="1200" dirty="0">
                <a:solidFill>
                  <a:srgbClr val="2D2D2F"/>
                </a:solidFill>
                <a:latin typeface="Segoe UI" panose="020B0502040204020203" pitchFamily="34" charset="0"/>
                <a:cs typeface="Segoe UI" panose="020B0502040204020203" pitchFamily="34" charset="0"/>
              </a:rPr>
              <a:t> | I/O With </a:t>
            </a:r>
            <a:r>
              <a:rPr lang="en-US" sz="1200" dirty="0" err="1">
                <a:solidFill>
                  <a:srgbClr val="2D2D2F"/>
                </a:solidFill>
                <a:latin typeface="Segoe UI" panose="020B0502040204020203" pitchFamily="34" charset="0"/>
                <a:cs typeface="Segoe UI" panose="020B0502040204020203" pitchFamily="34" charset="0"/>
              </a:rPr>
              <a:t>Numpy</a:t>
            </a:r>
            <a:endParaRPr lang="en-US" sz="1200" dirty="0"/>
          </a:p>
          <a:p>
            <a:pPr defTabSz="619597"/>
            <a:r>
              <a:rPr lang="en-US" sz="1200" b="1" dirty="0">
                <a:solidFill>
                  <a:srgbClr val="606060"/>
                </a:solidFill>
                <a:latin typeface="Poppins"/>
              </a:rPr>
              <a:t>Day -8:</a:t>
            </a:r>
            <a:r>
              <a:rPr lang="en-US" sz="1200" dirty="0">
                <a:solidFill>
                  <a:srgbClr val="606060"/>
                </a:solidFill>
                <a:latin typeface="Poppins"/>
              </a:rPr>
              <a:t> </a:t>
            </a:r>
            <a:r>
              <a:rPr lang="en-US" sz="1200" dirty="0" err="1">
                <a:solidFill>
                  <a:srgbClr val="2D2D2F"/>
                </a:solidFill>
                <a:latin typeface="Segoe UI" panose="020B0502040204020203" pitchFamily="34" charset="0"/>
                <a:cs typeface="Segoe UI" panose="020B0502040204020203" pitchFamily="34" charset="0"/>
              </a:rPr>
              <a:t>Matplotlib</a:t>
            </a:r>
            <a:r>
              <a:rPr lang="en-US" sz="1200" dirty="0">
                <a:solidFill>
                  <a:srgbClr val="2D2D2F"/>
                </a:solidFill>
                <a:latin typeface="Segoe UI" panose="020B0502040204020203" pitchFamily="34" charset="0"/>
                <a:cs typeface="Segoe UI" panose="020B0502040204020203" pitchFamily="34" charset="0"/>
              </a:rPr>
              <a:t> Library – Introduction , </a:t>
            </a:r>
            <a:r>
              <a:rPr lang="en-US" sz="1200" dirty="0" err="1">
                <a:solidFill>
                  <a:srgbClr val="2D2D2F"/>
                </a:solidFill>
                <a:latin typeface="Segoe UI" panose="020B0502040204020203" pitchFamily="34" charset="0"/>
                <a:cs typeface="Segoe UI" panose="020B0502040204020203" pitchFamily="34" charset="0"/>
              </a:rPr>
              <a:t>Pyplot</a:t>
            </a:r>
            <a:r>
              <a:rPr lang="en-US" sz="1200" dirty="0">
                <a:solidFill>
                  <a:srgbClr val="2D2D2F"/>
                </a:solidFill>
                <a:latin typeface="Segoe UI" panose="020B0502040204020203" pitchFamily="34" charset="0"/>
                <a:cs typeface="Segoe UI" panose="020B0502040204020203" pitchFamily="34" charset="0"/>
              </a:rPr>
              <a:t> API | Types Of Plots</a:t>
            </a:r>
            <a:endParaRPr lang="en-US" sz="1200" dirty="0"/>
          </a:p>
          <a:p>
            <a:pPr defTabSz="619597"/>
            <a:r>
              <a:rPr lang="en-US" sz="1200" b="1" dirty="0">
                <a:solidFill>
                  <a:srgbClr val="606060"/>
                </a:solidFill>
                <a:latin typeface="Poppins"/>
              </a:rPr>
              <a:t>Day -9:</a:t>
            </a:r>
            <a:r>
              <a:rPr lang="en-US" sz="1200" dirty="0">
                <a:solidFill>
                  <a:srgbClr val="606060"/>
                </a:solidFill>
                <a:latin typeface="Poppins"/>
              </a:rPr>
              <a:t> </a:t>
            </a:r>
            <a:r>
              <a:rPr lang="en-US" sz="1200" dirty="0" err="1">
                <a:solidFill>
                  <a:srgbClr val="2D2D2F"/>
                </a:solidFill>
                <a:latin typeface="Segoe UI" panose="020B0502040204020203" pitchFamily="34" charset="0"/>
                <a:cs typeface="Segoe UI" panose="020B0502040204020203" pitchFamily="34" charset="0"/>
              </a:rPr>
              <a:t>Seaborn</a:t>
            </a:r>
            <a:r>
              <a:rPr lang="en-US" sz="1200" dirty="0">
                <a:solidFill>
                  <a:srgbClr val="2D2D2F"/>
                </a:solidFill>
                <a:latin typeface="Segoe UI" panose="020B0502040204020203" pitchFamily="34" charset="0"/>
                <a:cs typeface="Segoe UI" panose="020B0502040204020203" pitchFamily="34" charset="0"/>
              </a:rPr>
              <a:t>  Library</a:t>
            </a:r>
            <a:endParaRPr lang="en-US" sz="1200" dirty="0"/>
          </a:p>
          <a:p>
            <a:pPr defTabSz="619597"/>
            <a:r>
              <a:rPr lang="en-US" sz="1200" b="1" dirty="0">
                <a:solidFill>
                  <a:srgbClr val="606060"/>
                </a:solidFill>
                <a:latin typeface="Poppins"/>
              </a:rPr>
              <a:t>Day -10:</a:t>
            </a:r>
            <a:r>
              <a:rPr lang="en-US" sz="1200" dirty="0">
                <a:solidFill>
                  <a:srgbClr val="606060"/>
                </a:solidFill>
                <a:latin typeface="Poppins"/>
              </a:rPr>
              <a:t> </a:t>
            </a:r>
            <a:r>
              <a:rPr lang="en-US" sz="1200" dirty="0" err="1">
                <a:solidFill>
                  <a:srgbClr val="2D2D2F"/>
                </a:solidFill>
                <a:latin typeface="Segoe UI" panose="020B0502040204020203" pitchFamily="34" charset="0"/>
                <a:cs typeface="Segoe UI" panose="020B0502040204020203" pitchFamily="34" charset="0"/>
              </a:rPr>
              <a:t>SKLearn</a:t>
            </a:r>
            <a:r>
              <a:rPr lang="en-US" sz="1200" dirty="0">
                <a:solidFill>
                  <a:srgbClr val="2D2D2F"/>
                </a:solidFill>
                <a:latin typeface="Segoe UI" panose="020B0502040204020203" pitchFamily="34" charset="0"/>
                <a:cs typeface="Segoe UI" panose="020B0502040204020203" pitchFamily="34" charset="0"/>
              </a:rPr>
              <a:t> Library</a:t>
            </a:r>
            <a:endParaRPr lang="en-US" sz="1200" dirty="0"/>
          </a:p>
          <a:p>
            <a:pPr defTabSz="619597"/>
            <a:r>
              <a:rPr lang="en-US" sz="1200" b="1" dirty="0">
                <a:solidFill>
                  <a:srgbClr val="606060"/>
                </a:solidFill>
                <a:latin typeface="Poppins"/>
              </a:rPr>
              <a:t>Day -11:</a:t>
            </a:r>
            <a:r>
              <a:rPr lang="en-US" sz="1200" dirty="0">
                <a:solidFill>
                  <a:srgbClr val="606060"/>
                </a:solidFill>
                <a:latin typeface="Poppins"/>
              </a:rPr>
              <a:t> </a:t>
            </a:r>
            <a:r>
              <a:rPr lang="en-US" sz="1200" dirty="0">
                <a:solidFill>
                  <a:srgbClr val="2D2D2F"/>
                </a:solidFill>
                <a:latin typeface="Segoe UI" panose="020B0502040204020203" pitchFamily="34" charset="0"/>
                <a:cs typeface="Segoe UI" panose="020B0502040204020203" pitchFamily="34" charset="0"/>
              </a:rPr>
              <a:t>Google </a:t>
            </a:r>
            <a:r>
              <a:rPr lang="en-US" sz="1200" dirty="0" err="1">
                <a:solidFill>
                  <a:srgbClr val="2D2D2F"/>
                </a:solidFill>
                <a:latin typeface="Segoe UI" panose="020B0502040204020203" pitchFamily="34" charset="0"/>
                <a:cs typeface="Segoe UI" panose="020B0502040204020203" pitchFamily="34" charset="0"/>
              </a:rPr>
              <a:t>Colab</a:t>
            </a:r>
            <a:r>
              <a:rPr lang="en-US" sz="1200" dirty="0">
                <a:solidFill>
                  <a:srgbClr val="2D2D2F"/>
                </a:solidFill>
                <a:latin typeface="Segoe UI" panose="020B0502040204020203" pitchFamily="34" charset="0"/>
                <a:cs typeface="Segoe UI" panose="020B0502040204020203" pitchFamily="34" charset="0"/>
              </a:rPr>
              <a:t> Notebook</a:t>
            </a:r>
            <a:endParaRPr lang="en-US" sz="1200" dirty="0"/>
          </a:p>
          <a:p>
            <a:pPr defTabSz="619597"/>
            <a:r>
              <a:rPr lang="en-US" sz="1200" b="1" dirty="0">
                <a:solidFill>
                  <a:srgbClr val="606060"/>
                </a:solidFill>
                <a:latin typeface="Poppins"/>
              </a:rPr>
              <a:t>Day -12:</a:t>
            </a:r>
            <a:r>
              <a:rPr lang="en-US" sz="1200" dirty="0">
                <a:solidFill>
                  <a:srgbClr val="606060"/>
                </a:solidFill>
                <a:latin typeface="Poppins"/>
              </a:rPr>
              <a:t> </a:t>
            </a:r>
            <a:r>
              <a:rPr lang="en-US" sz="1200" dirty="0">
                <a:solidFill>
                  <a:srgbClr val="2D2D2F"/>
                </a:solidFill>
                <a:latin typeface="Segoe UI" panose="020B0502040204020203" pitchFamily="34" charset="0"/>
                <a:cs typeface="Segoe UI" panose="020B0502040204020203" pitchFamily="34" charset="0"/>
              </a:rPr>
              <a:t>Python – Date and Time, Data Wrangling</a:t>
            </a:r>
            <a:endParaRPr lang="en-US" sz="1200" dirty="0"/>
          </a:p>
          <a:p>
            <a:pPr defTabSz="619597"/>
            <a:r>
              <a:rPr lang="en-US" sz="1200" b="1" dirty="0">
                <a:solidFill>
                  <a:srgbClr val="606060"/>
                </a:solidFill>
                <a:latin typeface="Poppins"/>
              </a:rPr>
              <a:t>Day -13:</a:t>
            </a:r>
            <a:r>
              <a:rPr lang="en-US" sz="1200" dirty="0">
                <a:solidFill>
                  <a:srgbClr val="606060"/>
                </a:solidFill>
                <a:latin typeface="Poppins"/>
              </a:rPr>
              <a:t> </a:t>
            </a:r>
            <a:r>
              <a:rPr lang="en-US" sz="1200" dirty="0">
                <a:solidFill>
                  <a:srgbClr val="2D2D2F"/>
                </a:solidFill>
                <a:latin typeface="Segoe UI" panose="020B0502040204020203" pitchFamily="34" charset="0"/>
                <a:cs typeface="Segoe UI" panose="020B0502040204020203" pitchFamily="34" charset="0"/>
              </a:rPr>
              <a:t>Python – Data Aggregation</a:t>
            </a:r>
            <a:endParaRPr lang="en-US" sz="1200" dirty="0"/>
          </a:p>
          <a:p>
            <a:pPr defTabSz="619597"/>
            <a:r>
              <a:rPr lang="en-US" sz="1200" b="1" dirty="0">
                <a:solidFill>
                  <a:srgbClr val="606060"/>
                </a:solidFill>
                <a:latin typeface="Poppins"/>
              </a:rPr>
              <a:t>Day -14:</a:t>
            </a:r>
            <a:r>
              <a:rPr lang="en-US" sz="1200" dirty="0">
                <a:solidFill>
                  <a:srgbClr val="606060"/>
                </a:solidFill>
                <a:latin typeface="Poppins"/>
              </a:rPr>
              <a:t> </a:t>
            </a:r>
            <a:r>
              <a:rPr lang="en-US" sz="1200" dirty="0">
                <a:solidFill>
                  <a:srgbClr val="2D2D2F"/>
                </a:solidFill>
                <a:latin typeface="Segoe UI" panose="020B0502040204020203" pitchFamily="34" charset="0"/>
                <a:cs typeface="Segoe UI" panose="020B0502040204020203" pitchFamily="34" charset="0"/>
              </a:rPr>
              <a:t>Python – Word Tokenization , Stemming and </a:t>
            </a:r>
            <a:r>
              <a:rPr lang="en-US" sz="1200" dirty="0" err="1">
                <a:solidFill>
                  <a:srgbClr val="2D2D2F"/>
                </a:solidFill>
                <a:latin typeface="Segoe UI" panose="020B0502040204020203" pitchFamily="34" charset="0"/>
                <a:cs typeface="Segoe UI" panose="020B0502040204020203" pitchFamily="34" charset="0"/>
              </a:rPr>
              <a:t>Lammetization</a:t>
            </a:r>
            <a:endParaRPr lang="en-US" sz="1200" dirty="0"/>
          </a:p>
          <a:p>
            <a:pPr defTabSz="619597"/>
            <a:r>
              <a:rPr lang="en-US" sz="1200" b="1" dirty="0">
                <a:solidFill>
                  <a:srgbClr val="606060"/>
                </a:solidFill>
                <a:latin typeface="Poppins"/>
              </a:rPr>
              <a:t>Day -15: </a:t>
            </a:r>
            <a:r>
              <a:rPr lang="en-US" sz="1200" dirty="0">
                <a:solidFill>
                  <a:srgbClr val="2D2D2F"/>
                </a:solidFill>
                <a:latin typeface="Segoe UI" panose="020B0502040204020203" pitchFamily="34" charset="0"/>
                <a:cs typeface="Segoe UI" panose="020B0502040204020203" pitchFamily="34" charset="0"/>
              </a:rPr>
              <a:t>Python – Data Visualization</a:t>
            </a:r>
            <a:endParaRPr lang="en-US" sz="1900" dirty="0"/>
          </a:p>
        </p:txBody>
      </p:sp>
    </p:spTree>
    <p:extLst>
      <p:ext uri="{BB962C8B-B14F-4D97-AF65-F5344CB8AC3E}">
        <p14:creationId xmlns:p14="http://schemas.microsoft.com/office/powerpoint/2010/main" val="3474297420"/>
      </p:ext>
    </p:extLst>
  </p:cSld>
  <p:clrMapOvr>
    <a:masterClrMapping/>
  </p:clrMapOvr>
  <mc:AlternateContent xmlns:mc="http://schemas.openxmlformats.org/markup-compatibility/2006" xmlns:p14="http://schemas.microsoft.com/office/powerpoint/2010/main">
    <mc:Choice Requires="p14">
      <p:transition spd="slow" p14:dur="2000" advTm="2665"/>
    </mc:Choice>
    <mc:Fallback xmlns="">
      <p:transition spd="slow" advTm="2665"/>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937145" y="1085850"/>
            <a:ext cx="3726909" cy="3429000"/>
          </a:xfrm>
        </p:spPr>
      </p:pic>
    </p:spTree>
    <p:extLst>
      <p:ext uri="{BB962C8B-B14F-4D97-AF65-F5344CB8AC3E}">
        <p14:creationId xmlns:p14="http://schemas.microsoft.com/office/powerpoint/2010/main" val="342921291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Power BI , we can create visualization in two ways.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First is by adding from the right side pane to  Report Canvas.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By default , it is the table type visualization , which is selected in Power BI.</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Anther way is to drag the  fields from the right side bar to the axis and the value axis under visualization.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Multiple fields can be added to each axis as per the visualization.</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422732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r>
              <a:rPr lang="en-US" sz="2000" dirty="0" smtClean="0">
                <a:latin typeface="Times New Roman" panose="02020603050405020304" pitchFamily="18" charset="0"/>
                <a:cs typeface="Times New Roman" panose="02020603050405020304" pitchFamily="18" charset="0"/>
              </a:rPr>
              <a:t>We can add multiple fields to each axis as per the requirement.</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733550"/>
            <a:ext cx="5992061" cy="3096057"/>
          </a:xfrm>
          <a:prstGeom prst="rect">
            <a:avLst/>
          </a:prstGeom>
        </p:spPr>
      </p:pic>
    </p:spTree>
    <p:extLst>
      <p:ext uri="{BB962C8B-B14F-4D97-AF65-F5344CB8AC3E}">
        <p14:creationId xmlns:p14="http://schemas.microsoft.com/office/powerpoint/2010/main" val="282372100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Power BI , it is possible to move the visualization on the reporting canvas by clicking and dragging it.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switch between different types of charts and visualizations from the visualization pane.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Power BI attempts to convert the selected fields to the new visual type as closely as possible.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506877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Creating Map Visualizations: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Power BI , there are two types of  map visualization – bubble maps and shape maps.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If we want  to create a bubble map , select the map option from the visualization pane.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667822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524000" y="1657350"/>
            <a:ext cx="5877745" cy="2381582"/>
          </a:xfrm>
        </p:spPr>
      </p:pic>
    </p:spTree>
    <p:extLst>
      <p:ext uri="{BB962C8B-B14F-4D97-AF65-F5344CB8AC3E}">
        <p14:creationId xmlns:p14="http://schemas.microsoft.com/office/powerpoint/2010/main" val="257133176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a:xfrm>
            <a:off x="914400" y="1085850"/>
            <a:ext cx="7772400" cy="36957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use a bubble map , drag the map from Visualizations to the report Canvas.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display values , we have to add any location object to the axis.</a:t>
            </a:r>
          </a:p>
          <a:p>
            <a:pPr marL="0" indent="0" algn="just">
              <a:lnSpc>
                <a:spcPct val="150000"/>
              </a:lnSpc>
              <a:spcBef>
                <a:spcPts val="0"/>
              </a:spcBef>
              <a:buNone/>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7417" y="2800350"/>
            <a:ext cx="5849166" cy="1905000"/>
          </a:xfrm>
          <a:prstGeom prst="rect">
            <a:avLst/>
          </a:prstGeom>
        </p:spPr>
      </p:pic>
    </p:spTree>
    <p:extLst>
      <p:ext uri="{BB962C8B-B14F-4D97-AF65-F5344CB8AC3E}">
        <p14:creationId xmlns:p14="http://schemas.microsoft.com/office/powerpoint/2010/main" val="379372682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the value fields , we can see that it accepts values axis such as City and State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add latitude or longitude values.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change the bubble size , we need to add a field to the value axis.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add a filled map in data visualization , just by dragging the filled   map to the Report Canvas.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455297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71253" y="1138005"/>
            <a:ext cx="5858693" cy="3324689"/>
          </a:xfrm>
        </p:spPr>
      </p:pic>
    </p:spTree>
    <p:extLst>
      <p:ext uri="{BB962C8B-B14F-4D97-AF65-F5344CB8AC3E}">
        <p14:creationId xmlns:p14="http://schemas.microsoft.com/office/powerpoint/2010/main" val="8722315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Note: </a:t>
            </a:r>
            <a:r>
              <a:rPr lang="en-US" sz="2000" dirty="0" smtClean="0">
                <a:latin typeface="Times New Roman" panose="02020603050405020304" pitchFamily="18" charset="0"/>
                <a:cs typeface="Times New Roman" panose="02020603050405020304" pitchFamily="18" charset="0"/>
              </a:rPr>
              <a:t>If  we see a warning symbol on top  of  our map visualization , it means that we need to add more locations to our map chart.</a:t>
            </a:r>
          </a:p>
          <a:p>
            <a:pPr marL="0" indent="0" algn="just">
              <a:lnSpc>
                <a:spcPct val="150000"/>
              </a:lnSpc>
              <a:spcBef>
                <a:spcPts val="0"/>
              </a:spcBef>
              <a:buNone/>
            </a:pP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3859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09550"/>
            <a:ext cx="8229600" cy="857250"/>
          </a:xfrm>
        </p:spPr>
        <p:txBody>
          <a:bodyPr lIns="61960" tIns="30980" rIns="61960" bIns="30980"/>
          <a:lstStyle/>
          <a:p>
            <a:pPr algn="l"/>
            <a:r>
              <a:rPr lang="en" sz="2700" dirty="0">
                <a:solidFill>
                  <a:schemeClr val="tx1"/>
                </a:solidFill>
              </a:rPr>
              <a:t>Day wise Learning Plan</a:t>
            </a:r>
            <a:endParaRPr lang="en-US" sz="2400" dirty="0">
              <a:solidFill>
                <a:schemeClr val="tx1"/>
              </a:solidFill>
            </a:endParaRPr>
          </a:p>
        </p:txBody>
      </p:sp>
      <p:sp>
        <p:nvSpPr>
          <p:cNvPr id="3" name="Rectangle 2"/>
          <p:cNvSpPr/>
          <p:nvPr/>
        </p:nvSpPr>
        <p:spPr>
          <a:xfrm>
            <a:off x="609602" y="1047751"/>
            <a:ext cx="5898007" cy="4217549"/>
          </a:xfrm>
          <a:prstGeom prst="rect">
            <a:avLst/>
          </a:prstGeom>
        </p:spPr>
        <p:txBody>
          <a:bodyPr wrap="square" lIns="61960" tIns="30980" rIns="61960" bIns="30980">
            <a:spAutoFit/>
          </a:bodyPr>
          <a:lstStyle/>
          <a:p>
            <a:r>
              <a:rPr lang="en-US" b="1" dirty="0">
                <a:solidFill>
                  <a:srgbClr val="606060"/>
                </a:solidFill>
                <a:latin typeface="Poppins"/>
              </a:rPr>
              <a:t>Day -16:</a:t>
            </a:r>
            <a:r>
              <a:rPr lang="en-US" dirty="0">
                <a:solidFill>
                  <a:srgbClr val="606060"/>
                </a:solidFill>
                <a:latin typeface="Poppins"/>
              </a:rPr>
              <a:t> </a:t>
            </a:r>
            <a:r>
              <a:rPr lang="en-US" sz="1200" dirty="0">
                <a:solidFill>
                  <a:srgbClr val="2D2D2F"/>
                </a:solidFill>
                <a:latin typeface="Segoe UI" panose="020B0502040204020203" pitchFamily="34" charset="0"/>
              </a:rPr>
              <a:t>Python – Statistical Analysis</a:t>
            </a:r>
            <a:endParaRPr lang="en-US" dirty="0">
              <a:solidFill>
                <a:srgbClr val="606060"/>
              </a:solidFill>
              <a:latin typeface="Poppins"/>
            </a:endParaRPr>
          </a:p>
          <a:p>
            <a:r>
              <a:rPr lang="en-US" b="1" dirty="0">
                <a:solidFill>
                  <a:srgbClr val="606060"/>
                </a:solidFill>
                <a:latin typeface="Poppins"/>
              </a:rPr>
              <a:t>Day -17:</a:t>
            </a:r>
            <a:r>
              <a:rPr lang="en-US" dirty="0">
                <a:solidFill>
                  <a:srgbClr val="606060"/>
                </a:solidFill>
                <a:latin typeface="Poppins"/>
              </a:rPr>
              <a:t> </a:t>
            </a:r>
            <a:r>
              <a:rPr lang="en-US" sz="1200" dirty="0">
                <a:solidFill>
                  <a:srgbClr val="2D2D2F"/>
                </a:solidFill>
                <a:latin typeface="Segoe UI" panose="020B0502040204020203" pitchFamily="34" charset="0"/>
              </a:rPr>
              <a:t>Python – Types Of Distribution</a:t>
            </a:r>
            <a:endParaRPr lang="en-US" dirty="0">
              <a:solidFill>
                <a:srgbClr val="606060"/>
              </a:solidFill>
              <a:latin typeface="Poppins"/>
            </a:endParaRPr>
          </a:p>
          <a:p>
            <a:r>
              <a:rPr lang="en-US" b="1" dirty="0">
                <a:solidFill>
                  <a:srgbClr val="606060"/>
                </a:solidFill>
                <a:latin typeface="Poppins"/>
              </a:rPr>
              <a:t>Day -18:</a:t>
            </a:r>
            <a:r>
              <a:rPr lang="en-US" dirty="0">
                <a:solidFill>
                  <a:srgbClr val="606060"/>
                </a:solidFill>
                <a:latin typeface="Poppins"/>
              </a:rPr>
              <a:t> </a:t>
            </a:r>
            <a:r>
              <a:rPr lang="en-US" sz="1200" dirty="0">
                <a:solidFill>
                  <a:srgbClr val="2D2D2F"/>
                </a:solidFill>
                <a:latin typeface="Segoe UI" panose="020B0502040204020203" pitchFamily="34" charset="0"/>
              </a:rPr>
              <a:t>Python – Correlation ,Chi-Square Test , Linear Regression</a:t>
            </a:r>
            <a:endParaRPr lang="en-US" dirty="0">
              <a:solidFill>
                <a:srgbClr val="606060"/>
              </a:solidFill>
              <a:latin typeface="Poppins"/>
            </a:endParaRPr>
          </a:p>
          <a:p>
            <a:r>
              <a:rPr lang="en-US" b="1" dirty="0">
                <a:solidFill>
                  <a:srgbClr val="606060"/>
                </a:solidFill>
                <a:latin typeface="Poppins"/>
              </a:rPr>
              <a:t>Day -19:</a:t>
            </a:r>
            <a:r>
              <a:rPr lang="en-US" dirty="0">
                <a:solidFill>
                  <a:srgbClr val="606060"/>
                </a:solidFill>
                <a:latin typeface="Poppins"/>
              </a:rPr>
              <a:t> </a:t>
            </a:r>
            <a:r>
              <a:rPr lang="en-US" sz="1200" dirty="0">
                <a:solidFill>
                  <a:srgbClr val="2D2D2F"/>
                </a:solidFill>
                <a:latin typeface="Segoe UI" panose="020B0502040204020203" pitchFamily="34" charset="0"/>
              </a:rPr>
              <a:t>Tableau – Introduction and Tools</a:t>
            </a:r>
            <a:endParaRPr lang="en-US" dirty="0">
              <a:solidFill>
                <a:srgbClr val="606060"/>
              </a:solidFill>
              <a:latin typeface="Poppins"/>
            </a:endParaRPr>
          </a:p>
          <a:p>
            <a:r>
              <a:rPr lang="en-US" b="1" dirty="0">
                <a:solidFill>
                  <a:srgbClr val="606060"/>
                </a:solidFill>
                <a:latin typeface="Poppins"/>
              </a:rPr>
              <a:t>Day -20:</a:t>
            </a:r>
            <a:r>
              <a:rPr lang="en-US" dirty="0">
                <a:solidFill>
                  <a:srgbClr val="606060"/>
                </a:solidFill>
                <a:latin typeface="Poppins"/>
              </a:rPr>
              <a:t> </a:t>
            </a:r>
            <a:r>
              <a:rPr lang="en-US" sz="1200" dirty="0">
                <a:solidFill>
                  <a:srgbClr val="2D2D2F"/>
                </a:solidFill>
                <a:latin typeface="Segoe UI" panose="020B0502040204020203" pitchFamily="34" charset="0"/>
              </a:rPr>
              <a:t>Tableau – Data Sources , Worksheets</a:t>
            </a:r>
            <a:endParaRPr lang="en-US" dirty="0">
              <a:solidFill>
                <a:srgbClr val="606060"/>
              </a:solidFill>
              <a:latin typeface="Poppins"/>
            </a:endParaRPr>
          </a:p>
          <a:p>
            <a:r>
              <a:rPr lang="en-US" b="1" dirty="0">
                <a:solidFill>
                  <a:srgbClr val="606060"/>
                </a:solidFill>
                <a:latin typeface="Poppins"/>
              </a:rPr>
              <a:t>Day -21:</a:t>
            </a:r>
            <a:r>
              <a:rPr lang="en-US" dirty="0">
                <a:solidFill>
                  <a:srgbClr val="606060"/>
                </a:solidFill>
                <a:latin typeface="Poppins"/>
              </a:rPr>
              <a:t> </a:t>
            </a:r>
            <a:r>
              <a:rPr lang="en-US" sz="1200" dirty="0">
                <a:solidFill>
                  <a:srgbClr val="2D2D2F"/>
                </a:solidFill>
                <a:latin typeface="Segoe UI" panose="020B0502040204020203" pitchFamily="34" charset="0"/>
              </a:rPr>
              <a:t>Spatial Data Science For Covid-19 Disease Prediction</a:t>
            </a:r>
            <a:endParaRPr lang="en-US" dirty="0">
              <a:solidFill>
                <a:srgbClr val="606060"/>
              </a:solidFill>
              <a:latin typeface="Poppins"/>
            </a:endParaRPr>
          </a:p>
          <a:p>
            <a:r>
              <a:rPr lang="en-US" b="1" dirty="0">
                <a:solidFill>
                  <a:srgbClr val="606060"/>
                </a:solidFill>
                <a:latin typeface="Poppins"/>
              </a:rPr>
              <a:t>Day -22:</a:t>
            </a:r>
            <a:r>
              <a:rPr lang="en-US" dirty="0">
                <a:solidFill>
                  <a:srgbClr val="606060"/>
                </a:solidFill>
                <a:latin typeface="Poppins"/>
              </a:rPr>
              <a:t>  </a:t>
            </a:r>
            <a:r>
              <a:rPr lang="en-US" sz="1200" dirty="0">
                <a:solidFill>
                  <a:srgbClr val="2D2D2F"/>
                </a:solidFill>
                <a:latin typeface="Segoe UI" panose="020B0502040204020203" pitchFamily="34" charset="0"/>
              </a:rPr>
              <a:t>Power-BI – Introduction, Installation Steps and Architecture</a:t>
            </a:r>
            <a:endParaRPr lang="en-US" dirty="0">
              <a:solidFill>
                <a:srgbClr val="606060"/>
              </a:solidFill>
              <a:latin typeface="Poppins"/>
            </a:endParaRPr>
          </a:p>
          <a:p>
            <a:r>
              <a:rPr lang="en-US" b="1" dirty="0">
                <a:solidFill>
                  <a:srgbClr val="606060"/>
                </a:solidFill>
                <a:latin typeface="Poppins"/>
              </a:rPr>
              <a:t>Day -23:</a:t>
            </a:r>
            <a:r>
              <a:rPr lang="en-US" dirty="0">
                <a:solidFill>
                  <a:srgbClr val="606060"/>
                </a:solidFill>
                <a:latin typeface="Poppins"/>
              </a:rPr>
              <a:t> </a:t>
            </a:r>
            <a:r>
              <a:rPr lang="en-US" sz="1200" dirty="0">
                <a:solidFill>
                  <a:srgbClr val="2D2D2F"/>
                </a:solidFill>
                <a:latin typeface="Segoe UI" panose="020B0502040204020203" pitchFamily="34" charset="0"/>
              </a:rPr>
              <a:t>Power-BI – Data Modelling , Visualization Options | Excel Integration</a:t>
            </a:r>
            <a:endParaRPr lang="en-US" dirty="0">
              <a:solidFill>
                <a:srgbClr val="606060"/>
              </a:solidFill>
              <a:latin typeface="Poppins"/>
            </a:endParaRPr>
          </a:p>
          <a:p>
            <a:r>
              <a:rPr lang="en-US" b="1" dirty="0">
                <a:solidFill>
                  <a:srgbClr val="606060"/>
                </a:solidFill>
                <a:latin typeface="Poppins"/>
              </a:rPr>
              <a:t>Day -24:</a:t>
            </a:r>
            <a:r>
              <a:rPr lang="en-US" dirty="0">
                <a:solidFill>
                  <a:srgbClr val="606060"/>
                </a:solidFill>
                <a:latin typeface="Poppins"/>
              </a:rPr>
              <a:t> </a:t>
            </a:r>
            <a:r>
              <a:rPr lang="en-US" sz="1200" dirty="0">
                <a:solidFill>
                  <a:srgbClr val="2D2D2F"/>
                </a:solidFill>
                <a:latin typeface="Segoe UI" panose="020B0502040204020203" pitchFamily="34" charset="0"/>
              </a:rPr>
              <a:t>Parkinson’s Disease Prediction – XG Boost Classifier</a:t>
            </a:r>
            <a:endParaRPr lang="en-US" dirty="0">
              <a:solidFill>
                <a:srgbClr val="606060"/>
              </a:solidFill>
              <a:latin typeface="Poppins"/>
            </a:endParaRPr>
          </a:p>
          <a:p>
            <a:r>
              <a:rPr lang="en-US" b="1" dirty="0">
                <a:solidFill>
                  <a:srgbClr val="606060"/>
                </a:solidFill>
                <a:latin typeface="Poppins"/>
              </a:rPr>
              <a:t>Day -25:</a:t>
            </a:r>
            <a:r>
              <a:rPr lang="en-US" dirty="0">
                <a:solidFill>
                  <a:srgbClr val="606060"/>
                </a:solidFill>
                <a:latin typeface="Poppins"/>
              </a:rPr>
              <a:t> </a:t>
            </a:r>
            <a:r>
              <a:rPr lang="en-US" sz="1200" dirty="0">
                <a:solidFill>
                  <a:srgbClr val="2D2D2F"/>
                </a:solidFill>
                <a:latin typeface="Segoe UI" panose="020B0502040204020203" pitchFamily="34" charset="0"/>
              </a:rPr>
              <a:t>House Price Prediction using Random Forest Regression</a:t>
            </a:r>
            <a:endParaRPr lang="en-US" dirty="0">
              <a:solidFill>
                <a:srgbClr val="606060"/>
              </a:solidFill>
              <a:latin typeface="Poppins"/>
            </a:endParaRPr>
          </a:p>
          <a:p>
            <a:r>
              <a:rPr lang="en-US" b="1" dirty="0">
                <a:solidFill>
                  <a:srgbClr val="606060"/>
                </a:solidFill>
                <a:latin typeface="Poppins"/>
              </a:rPr>
              <a:t>Day -26:</a:t>
            </a:r>
            <a:r>
              <a:rPr lang="en-US" dirty="0">
                <a:solidFill>
                  <a:srgbClr val="606060"/>
                </a:solidFill>
                <a:latin typeface="Poppins"/>
              </a:rPr>
              <a:t> </a:t>
            </a:r>
            <a:r>
              <a:rPr lang="en-US" sz="1200" dirty="0">
                <a:solidFill>
                  <a:srgbClr val="2D2D2F"/>
                </a:solidFill>
                <a:latin typeface="Segoe UI" panose="020B0502040204020203" pitchFamily="34" charset="0"/>
              </a:rPr>
              <a:t>Customer Segmentation Using ML – K-Means Clustering</a:t>
            </a:r>
            <a:endParaRPr lang="en-US" dirty="0">
              <a:solidFill>
                <a:srgbClr val="606060"/>
              </a:solidFill>
              <a:latin typeface="Poppins"/>
            </a:endParaRPr>
          </a:p>
          <a:p>
            <a:r>
              <a:rPr lang="en-US" b="1" dirty="0">
                <a:solidFill>
                  <a:srgbClr val="606060"/>
                </a:solidFill>
                <a:latin typeface="Poppins"/>
              </a:rPr>
              <a:t>Day -27:</a:t>
            </a:r>
            <a:r>
              <a:rPr lang="en-US" dirty="0">
                <a:solidFill>
                  <a:srgbClr val="606060"/>
                </a:solidFill>
                <a:latin typeface="Poppins"/>
              </a:rPr>
              <a:t> </a:t>
            </a:r>
            <a:r>
              <a:rPr lang="en-US" sz="1200" dirty="0">
                <a:solidFill>
                  <a:srgbClr val="2D2D2F"/>
                </a:solidFill>
                <a:latin typeface="Segoe UI" panose="020B0502040204020203" pitchFamily="34" charset="0"/>
              </a:rPr>
              <a:t>Home Loan Prediction using Decision Tree Classifier</a:t>
            </a:r>
            <a:endParaRPr lang="en-US" dirty="0">
              <a:solidFill>
                <a:srgbClr val="606060"/>
              </a:solidFill>
              <a:latin typeface="Poppins"/>
            </a:endParaRPr>
          </a:p>
          <a:p>
            <a:r>
              <a:rPr lang="en-US" b="1" dirty="0">
                <a:solidFill>
                  <a:srgbClr val="606060"/>
                </a:solidFill>
                <a:latin typeface="Poppins"/>
              </a:rPr>
              <a:t>Day -28:</a:t>
            </a:r>
            <a:r>
              <a:rPr lang="en-US" dirty="0">
                <a:solidFill>
                  <a:srgbClr val="606060"/>
                </a:solidFill>
                <a:latin typeface="Poppins"/>
              </a:rPr>
              <a:t> </a:t>
            </a:r>
            <a:r>
              <a:rPr lang="en-US" sz="1200" dirty="0">
                <a:solidFill>
                  <a:srgbClr val="2D2D2F"/>
                </a:solidFill>
                <a:latin typeface="Segoe UI" panose="020B0502040204020203" pitchFamily="34" charset="0"/>
              </a:rPr>
              <a:t>Spam Classification using NLP</a:t>
            </a:r>
            <a:endParaRPr lang="en-US" dirty="0">
              <a:solidFill>
                <a:srgbClr val="606060"/>
              </a:solidFill>
              <a:latin typeface="Poppins"/>
            </a:endParaRPr>
          </a:p>
          <a:p>
            <a:r>
              <a:rPr lang="en-US" b="1" dirty="0">
                <a:solidFill>
                  <a:srgbClr val="606060"/>
                </a:solidFill>
                <a:latin typeface="Poppins"/>
              </a:rPr>
              <a:t>Day -29:</a:t>
            </a:r>
            <a:r>
              <a:rPr lang="en-US" dirty="0">
                <a:solidFill>
                  <a:srgbClr val="606060"/>
                </a:solidFill>
                <a:latin typeface="Poppins"/>
              </a:rPr>
              <a:t> </a:t>
            </a:r>
            <a:r>
              <a:rPr lang="en-US" sz="1200" dirty="0">
                <a:solidFill>
                  <a:srgbClr val="2D2D2F"/>
                </a:solidFill>
                <a:latin typeface="Segoe UI" panose="020B0502040204020203" pitchFamily="34" charset="0"/>
              </a:rPr>
              <a:t>Hand Written Digit Recognition Using CNN</a:t>
            </a:r>
            <a:endParaRPr lang="en-US" dirty="0">
              <a:solidFill>
                <a:srgbClr val="606060"/>
              </a:solidFill>
              <a:latin typeface="Poppins"/>
            </a:endParaRPr>
          </a:p>
          <a:p>
            <a:r>
              <a:rPr lang="en-US" b="1" dirty="0">
                <a:solidFill>
                  <a:srgbClr val="606060"/>
                </a:solidFill>
                <a:latin typeface="Poppins"/>
              </a:rPr>
              <a:t>Day -30:</a:t>
            </a:r>
            <a:r>
              <a:rPr lang="en-US" dirty="0">
                <a:solidFill>
                  <a:srgbClr val="606060"/>
                </a:solidFill>
                <a:latin typeface="Poppins"/>
              </a:rPr>
              <a:t> </a:t>
            </a:r>
            <a:r>
              <a:rPr lang="en-US" sz="1200" dirty="0">
                <a:solidFill>
                  <a:srgbClr val="2D2D2F"/>
                </a:solidFill>
                <a:latin typeface="Segoe UI" panose="020B0502040204020203" pitchFamily="34" charset="0"/>
              </a:rPr>
              <a:t>Churn Prediction using Deep Learning</a:t>
            </a:r>
            <a:endParaRPr lang="en-US" dirty="0">
              <a:solidFill>
                <a:srgbClr val="606060"/>
              </a:solidFill>
              <a:latin typeface="Poppins"/>
            </a:endParaRPr>
          </a:p>
        </p:txBody>
      </p:sp>
    </p:spTree>
    <p:extLst>
      <p:ext uri="{BB962C8B-B14F-4D97-AF65-F5344CB8AC3E}">
        <p14:creationId xmlns:p14="http://schemas.microsoft.com/office/powerpoint/2010/main" val="3722793346"/>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fontScale="92500"/>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Using Combination Charts: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data visualization , it is also required to plot multiple measures in a single chart.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Power BI supports various combination chart types to plot measure values.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Let us say we want to plot revenue and unit_solds in one chart.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Combination charts are the most suitable option for these kind of requirement.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332825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One of the most common Combination chart in Power BI is Line and Stacked Column charts.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Let us say that we have a revenue field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have added a new data source that contains customer – wise unit quantity and we want to plot this in our visualization.</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782121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37911" y="1681006"/>
            <a:ext cx="5925377" cy="2238687"/>
          </a:xfrm>
        </p:spPr>
      </p:pic>
    </p:spTree>
    <p:extLst>
      <p:ext uri="{BB962C8B-B14F-4D97-AF65-F5344CB8AC3E}">
        <p14:creationId xmlns:p14="http://schemas.microsoft.com/office/powerpoint/2010/main" val="268222152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Once we add a data source , it will be added to the list of fields on the right side.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add units to the column axis as shown in the following screenshot.</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2900" y="3105150"/>
            <a:ext cx="5915851" cy="1676400"/>
          </a:xfrm>
          <a:prstGeom prst="rect">
            <a:avLst/>
          </a:prstGeom>
        </p:spPr>
      </p:pic>
    </p:spTree>
    <p:extLst>
      <p:ext uri="{BB962C8B-B14F-4D97-AF65-F5344CB8AC3E}">
        <p14:creationId xmlns:p14="http://schemas.microsoft.com/office/powerpoint/2010/main" val="327443623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have other type of  combine chart that we can use in power BI – Line and clustered column.</a:t>
            </a:r>
          </a:p>
          <a:p>
            <a:pPr algn="just">
              <a:lnSpc>
                <a:spcPct val="150000"/>
              </a:lnSpc>
              <a:spcBef>
                <a:spcPts val="0"/>
              </a:spcBef>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4618" y="2190750"/>
            <a:ext cx="6011114" cy="2267266"/>
          </a:xfrm>
          <a:prstGeom prst="rect">
            <a:avLst/>
          </a:prstGeom>
        </p:spPr>
      </p:pic>
    </p:spTree>
    <p:extLst>
      <p:ext uri="{BB962C8B-B14F-4D97-AF65-F5344CB8AC3E}">
        <p14:creationId xmlns:p14="http://schemas.microsoft.com/office/powerpoint/2010/main" val="394597321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Using Tables: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Power BI , when we add a dataset too the visualization , it adds a table chart to the report canvas.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drag the fields that we want to add to the report.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select the checkbox in front of each field to add those to the Report area.</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With the numerical values in the table , we can see a sum of values at the bottom.</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201934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37911" y="1290427"/>
            <a:ext cx="5925377" cy="3019846"/>
          </a:xfrm>
        </p:spPr>
      </p:pic>
    </p:spTree>
    <p:extLst>
      <p:ext uri="{BB962C8B-B14F-4D97-AF65-F5344CB8AC3E}">
        <p14:creationId xmlns:p14="http://schemas.microsoft.com/office/powerpoint/2010/main" val="66350092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a:xfrm>
            <a:off x="914400" y="1085850"/>
            <a:ext cx="7772400" cy="37719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perform a sort in the table using an arrow key at the top of the column.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perform ascending/descending sort , click the arrow mark and the values in the column will be sorted.</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 y="2495550"/>
            <a:ext cx="5973009" cy="2362200"/>
          </a:xfrm>
          <a:prstGeom prst="rect">
            <a:avLst/>
          </a:prstGeom>
        </p:spPr>
      </p:pic>
    </p:spTree>
    <p:extLst>
      <p:ext uri="{BB962C8B-B14F-4D97-AF65-F5344CB8AC3E}">
        <p14:creationId xmlns:p14="http://schemas.microsoft.com/office/powerpoint/2010/main" val="157116951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The order of the columns in the table is determined by the order in the value bucket on the right side.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If we want to change the order , we can delete any column and add the other one.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510331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Visualization Options</a:t>
            </a:r>
            <a:endParaRPr lang="en-IN" dirty="0">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474583" y="1085850"/>
            <a:ext cx="4652034" cy="3619500"/>
          </a:xfrm>
        </p:spPr>
      </p:pic>
    </p:spTree>
    <p:extLst>
      <p:ext uri="{BB962C8B-B14F-4D97-AF65-F5344CB8AC3E}">
        <p14:creationId xmlns:p14="http://schemas.microsoft.com/office/powerpoint/2010/main" val="3187604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1157" y="339502"/>
            <a:ext cx="8229600" cy="857250"/>
          </a:xfrm>
        </p:spPr>
        <p:txBody>
          <a:bodyPr lIns="61960" tIns="30980" rIns="61960" bIns="30980">
            <a:normAutofit/>
          </a:bodyPr>
          <a:lstStyle/>
          <a:p>
            <a:pPr algn="l"/>
            <a:r>
              <a:rPr lang="en-US" sz="3200" dirty="0">
                <a:solidFill>
                  <a:schemeClr val="tx1"/>
                </a:solidFill>
                <a:latin typeface="Times New Roman" panose="02020603050405020304" pitchFamily="18" charset="0"/>
                <a:cs typeface="Times New Roman" panose="02020603050405020304" pitchFamily="18" charset="0"/>
              </a:rPr>
              <a:t>List of Projects for Demo in YouTube Live</a:t>
            </a:r>
          </a:p>
        </p:txBody>
      </p:sp>
      <p:sp>
        <p:nvSpPr>
          <p:cNvPr id="5" name="TextBox 4"/>
          <p:cNvSpPr txBox="1"/>
          <p:nvPr/>
        </p:nvSpPr>
        <p:spPr>
          <a:xfrm>
            <a:off x="794991" y="4256636"/>
            <a:ext cx="3334086" cy="354953"/>
          </a:xfrm>
          <a:prstGeom prst="rect">
            <a:avLst/>
          </a:prstGeom>
          <a:noFill/>
        </p:spPr>
        <p:txBody>
          <a:bodyPr wrap="none" lIns="61960" tIns="30980" rIns="61960" bIns="30980" rtlCol="0">
            <a:spAutoFit/>
          </a:bodyPr>
          <a:lstStyle/>
          <a:p>
            <a:r>
              <a:rPr lang="en-US" sz="1900" dirty="0"/>
              <a:t>All Projects in </a:t>
            </a:r>
            <a:r>
              <a:rPr lang="en-US" sz="1900" b="1" dirty="0"/>
              <a:t>Jupyter Notebook</a:t>
            </a:r>
            <a:endParaRPr lang="en-US" sz="1900" b="1" u="sng" dirty="0"/>
          </a:p>
        </p:txBody>
      </p:sp>
      <p:sp>
        <p:nvSpPr>
          <p:cNvPr id="6" name="Rectangle 5"/>
          <p:cNvSpPr/>
          <p:nvPr/>
        </p:nvSpPr>
        <p:spPr>
          <a:xfrm>
            <a:off x="794993" y="1290420"/>
            <a:ext cx="6567179" cy="2524778"/>
          </a:xfrm>
          <a:prstGeom prst="rect">
            <a:avLst/>
          </a:prstGeom>
        </p:spPr>
        <p:txBody>
          <a:bodyPr wrap="square" lIns="61960" tIns="30980" rIns="61960" bIns="30980">
            <a:spAutoFit/>
          </a:bodyPr>
          <a:lstStyle/>
          <a:p>
            <a:pPr marL="232349" indent="-232349">
              <a:buFont typeface="+mj-lt"/>
              <a:buAutoNum type="arabicPeriod"/>
            </a:pPr>
            <a:r>
              <a:rPr lang="en-US" sz="1600" dirty="0"/>
              <a:t>Spatial Data Science For  Covid-19 Disease Prediction     </a:t>
            </a:r>
          </a:p>
          <a:p>
            <a:pPr marL="232349" indent="-232349">
              <a:buFont typeface="+mj-lt"/>
              <a:buAutoNum type="arabicPeriod"/>
            </a:pPr>
            <a:r>
              <a:rPr lang="en-US" sz="1600" dirty="0"/>
              <a:t>Parkinson’s Disease Prediction-</a:t>
            </a:r>
            <a:r>
              <a:rPr lang="en-US" sz="1600" dirty="0" err="1"/>
              <a:t>XGBoost</a:t>
            </a:r>
            <a:r>
              <a:rPr lang="en-US" sz="1600" dirty="0"/>
              <a:t> Classifier</a:t>
            </a:r>
          </a:p>
          <a:p>
            <a:pPr marL="232349" indent="-232349">
              <a:buFont typeface="+mj-lt"/>
              <a:buAutoNum type="arabicPeriod"/>
            </a:pPr>
            <a:r>
              <a:rPr lang="en-US" sz="1600" dirty="0"/>
              <a:t>House Price Prediction-Random Forest Regression</a:t>
            </a:r>
          </a:p>
          <a:p>
            <a:pPr marL="232349" indent="-232349">
              <a:buFont typeface="+mj-lt"/>
              <a:buAutoNum type="arabicPeriod"/>
            </a:pPr>
            <a:r>
              <a:rPr lang="en-US" sz="1600" dirty="0"/>
              <a:t>Customer Segmentation Using ML-K-Means Clustering</a:t>
            </a:r>
          </a:p>
          <a:p>
            <a:pPr marL="232349" indent="-232349">
              <a:buFont typeface="+mj-lt"/>
              <a:buAutoNum type="arabicPeriod"/>
            </a:pPr>
            <a:r>
              <a:rPr lang="en-US" sz="1600" dirty="0"/>
              <a:t>Home Loan Prediction-Decision Tree Classifier</a:t>
            </a:r>
          </a:p>
          <a:p>
            <a:pPr marL="232349" indent="-232349">
              <a:buFont typeface="+mj-lt"/>
              <a:buAutoNum type="arabicPeriod"/>
            </a:pPr>
            <a:r>
              <a:rPr lang="en-US" sz="1600" dirty="0"/>
              <a:t>Spam Classification-NLP</a:t>
            </a:r>
          </a:p>
          <a:p>
            <a:pPr marL="232349" indent="-232349">
              <a:buFont typeface="+mj-lt"/>
              <a:buAutoNum type="arabicPeriod"/>
            </a:pPr>
            <a:r>
              <a:rPr lang="en-US" sz="1600" dirty="0"/>
              <a:t>Hand Written Digit Recognition Using Python-CNN</a:t>
            </a:r>
          </a:p>
          <a:p>
            <a:pPr marL="232349" indent="-232349">
              <a:buFont typeface="+mj-lt"/>
              <a:buAutoNum type="arabicPeriod"/>
            </a:pPr>
            <a:r>
              <a:rPr lang="en-US" sz="1600" dirty="0"/>
              <a:t>Churn Prediction-Deep Learning</a:t>
            </a:r>
          </a:p>
          <a:p>
            <a:pPr marL="232349" indent="-232349">
              <a:buFont typeface="+mj-lt"/>
              <a:buAutoNum type="arabicPeriod"/>
            </a:pPr>
            <a:r>
              <a:rPr lang="en-US" sz="1600" dirty="0"/>
              <a:t>Crop Yield Prediction</a:t>
            </a:r>
          </a:p>
          <a:p>
            <a:pPr marL="232349" indent="-232349">
              <a:buFont typeface="+mj-lt"/>
              <a:buAutoNum type="arabicPeriod"/>
            </a:pPr>
            <a:r>
              <a:rPr lang="en-US" sz="1600" dirty="0"/>
              <a:t>Ground water level prediction</a:t>
            </a:r>
          </a:p>
        </p:txBody>
      </p:sp>
    </p:spTree>
    <p:extLst>
      <p:ext uri="{BB962C8B-B14F-4D97-AF65-F5344CB8AC3E}">
        <p14:creationId xmlns:p14="http://schemas.microsoft.com/office/powerpoint/2010/main" val="2356238359"/>
      </p:ext>
    </p:extLst>
  </p:cSld>
  <p:clrMapOvr>
    <a:masterClrMapping/>
  </p:clrMapOvr>
  <mc:AlternateContent xmlns:mc="http://schemas.openxmlformats.org/markup-compatibility/2006" xmlns:p14="http://schemas.microsoft.com/office/powerpoint/2010/main">
    <mc:Choice Requires="p14">
      <p:transition spd="slow" p14:dur="2000" advTm="2684"/>
    </mc:Choice>
    <mc:Fallback xmlns="">
      <p:transition spd="slow" advTm="2684"/>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Visualization Options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undo summarize or apply  different aggregate functions on the numerical values in the table.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change the aggregation type , click the arrow in the value bucket in front of the measure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 list of formulas will be displayed that can be used.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562354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Visualization Options</a:t>
            </a:r>
            <a:endParaRPr lang="en-IN" dirty="0">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924363" y="1085850"/>
            <a:ext cx="5752474" cy="3429000"/>
          </a:xfrm>
        </p:spPr>
      </p:pic>
    </p:spTree>
    <p:extLst>
      <p:ext uri="{BB962C8B-B14F-4D97-AF65-F5344CB8AC3E}">
        <p14:creationId xmlns:p14="http://schemas.microsoft.com/office/powerpoint/2010/main" val="65314784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Visualization Options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Another table type in Power BI is the matrix table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provides a lot of features suach as auto sizing , column tables , and setting colours,etc.</a:t>
            </a:r>
          </a:p>
          <a:p>
            <a:pPr marL="0" indent="0" algn="just">
              <a:lnSpc>
                <a:spcPct val="150000"/>
              </a:lnSpc>
              <a:spcBef>
                <a:spcPts val="0"/>
              </a:spcBef>
              <a:buNone/>
            </a:pPr>
            <a:endParaRPr lang="en-US" sz="2000" dirty="0" smtClean="0">
              <a:latin typeface="Times New Roman" panose="02020603050405020304" pitchFamily="18" charset="0"/>
              <a:cs typeface="Times New Roman" panose="02020603050405020304" pitchFamily="18" charset="0"/>
            </a:endParaRPr>
          </a:p>
          <a:p>
            <a:pPr marL="0" indent="0" algn="just">
              <a:lnSpc>
                <a:spcPct val="150000"/>
              </a:lnSpc>
              <a:spcBef>
                <a:spcPts val="0"/>
              </a:spcBef>
              <a:buNone/>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2571750"/>
            <a:ext cx="5934903" cy="2295845"/>
          </a:xfrm>
          <a:prstGeom prst="rect">
            <a:avLst/>
          </a:prstGeom>
        </p:spPr>
      </p:pic>
    </p:spTree>
    <p:extLst>
      <p:ext uri="{BB962C8B-B14F-4D97-AF65-F5344CB8AC3E}">
        <p14:creationId xmlns:p14="http://schemas.microsoft.com/office/powerpoint/2010/main" val="184571285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r>
              <a:rPr lang="en-US" sz="2000" b="1" dirty="0" smtClean="0">
                <a:latin typeface="Times New Roman" panose="02020603050405020304" pitchFamily="18" charset="0"/>
                <a:cs typeface="Times New Roman" panose="02020603050405020304" pitchFamily="18" charset="0"/>
              </a:rPr>
              <a:t>Modify Colours In Charts:</a:t>
            </a:r>
            <a:endParaRPr lang="en-US" sz="2000" dirty="0" smtClean="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In Power BI , we can also modify the colours in chart.</a:t>
            </a:r>
          </a:p>
          <a:p>
            <a:r>
              <a:rPr lang="en-US" sz="2000" dirty="0" smtClean="0">
                <a:latin typeface="Times New Roman" panose="02020603050405020304" pitchFamily="18" charset="0"/>
                <a:cs typeface="Times New Roman" panose="02020603050405020304" pitchFamily="18" charset="0"/>
              </a:rPr>
              <a:t>When we select any visualization , it has an option to change the colour.</a:t>
            </a:r>
          </a:p>
          <a:p>
            <a:r>
              <a:rPr lang="en-US" sz="2000" dirty="0" smtClean="0">
                <a:latin typeface="Times New Roman" panose="02020603050405020304" pitchFamily="18" charset="0"/>
                <a:cs typeface="Times New Roman" panose="02020603050405020304" pitchFamily="18" charset="0"/>
              </a:rPr>
              <a:t>Following options are available under the Format tab-</a:t>
            </a:r>
          </a:p>
          <a:p>
            <a:r>
              <a:rPr lang="en-US" sz="2000" dirty="0" smtClean="0">
                <a:latin typeface="Times New Roman" panose="02020603050405020304" pitchFamily="18" charset="0"/>
                <a:cs typeface="Times New Roman" panose="02020603050405020304" pitchFamily="18" charset="0"/>
              </a:rPr>
              <a:t>Legend</a:t>
            </a:r>
          </a:p>
          <a:p>
            <a:r>
              <a:rPr lang="en-US" sz="2000" dirty="0" smtClean="0">
                <a:latin typeface="Times New Roman" panose="02020603050405020304" pitchFamily="18" charset="0"/>
                <a:cs typeface="Times New Roman" panose="02020603050405020304" pitchFamily="18" charset="0"/>
              </a:rPr>
              <a:t>Data Colours</a:t>
            </a:r>
          </a:p>
          <a:p>
            <a:r>
              <a:rPr lang="en-US" sz="2000" dirty="0" smtClean="0">
                <a:latin typeface="Times New Roman" panose="02020603050405020304" pitchFamily="18" charset="0"/>
                <a:cs typeface="Times New Roman" panose="02020603050405020304" pitchFamily="18" charset="0"/>
              </a:rPr>
              <a:t>Detail Label</a:t>
            </a:r>
          </a:p>
          <a:p>
            <a:r>
              <a:rPr lang="en-US" sz="2000" dirty="0" smtClean="0">
                <a:latin typeface="Times New Roman" panose="02020603050405020304" pitchFamily="18" charset="0"/>
                <a:cs typeface="Times New Roman" panose="02020603050405020304" pitchFamily="18" charset="0"/>
              </a:rPr>
              <a:t>Title</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1725868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b="1" dirty="0">
                <a:latin typeface="Times New Roman" panose="02020603050405020304" pitchFamily="18" charset="0"/>
                <a:cs typeface="Times New Roman" panose="02020603050405020304" pitchFamily="18" charset="0"/>
              </a:rPr>
              <a:t>Modify Colours In Charts:</a:t>
            </a:r>
            <a:endParaRPr lang="en-US" sz="2000" dirty="0">
              <a:latin typeface="Times New Roman" panose="02020603050405020304" pitchFamily="18" charset="0"/>
              <a:cs typeface="Times New Roman" panose="02020603050405020304" pitchFamily="18" charset="0"/>
            </a:endParaRP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Background</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Lock Aspect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Border</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General</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913502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a:xfrm>
            <a:off x="914400" y="1085850"/>
            <a:ext cx="7772400" cy="39243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open these options ,go to the Format tab as shown in the following</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Screenshot.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Once we click , we can see all the options available.</a:t>
            </a:r>
          </a:p>
          <a:p>
            <a:r>
              <a:rPr lang="en-US" sz="2000" dirty="0" smtClean="0">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0" y="2495550"/>
            <a:ext cx="5934903" cy="2381625"/>
          </a:xfrm>
          <a:prstGeom prst="rect">
            <a:avLst/>
          </a:prstGeom>
        </p:spPr>
      </p:pic>
    </p:spTree>
    <p:extLst>
      <p:ext uri="{BB962C8B-B14F-4D97-AF65-F5344CB8AC3E}">
        <p14:creationId xmlns:p14="http://schemas.microsoft.com/office/powerpoint/2010/main" val="348518903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fontScale="85000" lnSpcReduction="10000"/>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expand the legend field, we have an option where we want to display the legend field.</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select-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Position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Title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Legend Name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Color</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Text Size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Font Family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492926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909359" y="1323769"/>
            <a:ext cx="5782482" cy="2953162"/>
          </a:xfrm>
        </p:spPr>
      </p:pic>
    </p:spTree>
    <p:extLst>
      <p:ext uri="{BB962C8B-B14F-4D97-AF65-F5344CB8AC3E}">
        <p14:creationId xmlns:p14="http://schemas.microsoft.com/office/powerpoint/2010/main" val="85618099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Similarly ,  we have data colours.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If we want to change the colour of any data field , we can use this option.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shows all the objects and the corresponding colours in the chart.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155365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937020" y="1085850"/>
            <a:ext cx="5727159" cy="3429000"/>
          </a:xfrm>
        </p:spPr>
      </p:pic>
    </p:spTree>
    <p:extLst>
      <p:ext uri="{BB962C8B-B14F-4D97-AF65-F5344CB8AC3E}">
        <p14:creationId xmlns:p14="http://schemas.microsoft.com/office/powerpoint/2010/main" val="40086301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195" y="968130"/>
            <a:ext cx="8238600" cy="478200"/>
          </a:xfrm>
        </p:spPr>
        <p:txBody>
          <a:bodyPr lIns="61960" tIns="30980" rIns="61960" bIns="30980"/>
          <a:lstStyle/>
          <a:p>
            <a:pPr algn="l"/>
            <a:r>
              <a:rPr lang="en-US" sz="2400" u="sng" dirty="0">
                <a:solidFill>
                  <a:schemeClr val="tx1"/>
                </a:solidFill>
              </a:rPr>
              <a:t>What</a:t>
            </a:r>
            <a:r>
              <a:rPr lang="en-US" sz="2400" dirty="0">
                <a:solidFill>
                  <a:schemeClr val="tx1"/>
                </a:solidFill>
              </a:rPr>
              <a:t> you will </a:t>
            </a:r>
            <a:r>
              <a:rPr lang="en-US" sz="2400" u="sng" dirty="0">
                <a:solidFill>
                  <a:schemeClr val="tx1"/>
                </a:solidFill>
              </a:rPr>
              <a:t>get</a:t>
            </a:r>
            <a:r>
              <a:rPr lang="en-US" sz="2400" dirty="0">
                <a:solidFill>
                  <a:schemeClr val="tx1"/>
                </a:solidFill>
              </a:rPr>
              <a:t> from this Free 30 Days Master Class?</a:t>
            </a:r>
          </a:p>
        </p:txBody>
      </p:sp>
      <p:sp>
        <p:nvSpPr>
          <p:cNvPr id="3" name="Rectangle 2"/>
          <p:cNvSpPr/>
          <p:nvPr/>
        </p:nvSpPr>
        <p:spPr>
          <a:xfrm>
            <a:off x="1577610" y="1948363"/>
            <a:ext cx="5702538" cy="1170561"/>
          </a:xfrm>
          <a:prstGeom prst="rect">
            <a:avLst/>
          </a:prstGeom>
        </p:spPr>
        <p:txBody>
          <a:bodyPr wrap="square" lIns="61960" tIns="30980" rIns="61960" bIns="30980">
            <a:spAutoFit/>
          </a:bodyPr>
          <a:lstStyle/>
          <a:p>
            <a:pPr marL="309799" indent="-309799">
              <a:buFont typeface="+mj-lt"/>
              <a:buAutoNum type="arabicPeriod"/>
            </a:pPr>
            <a:r>
              <a:rPr lang="en-US" sz="2400" dirty="0">
                <a:latin typeface="Times New Roman" panose="02020603050405020304" pitchFamily="18" charset="0"/>
                <a:cs typeface="Times New Roman" panose="02020603050405020304" pitchFamily="18" charset="0"/>
              </a:rPr>
              <a:t>You can attend YouTube Live Class</a:t>
            </a:r>
          </a:p>
          <a:p>
            <a:pPr marL="309799" indent="-309799">
              <a:buFont typeface="+mj-lt"/>
              <a:buAutoNum type="arabicPeriod"/>
            </a:pPr>
            <a:r>
              <a:rPr lang="en-US" sz="2400" dirty="0">
                <a:latin typeface="Times New Roman" panose="02020603050405020304" pitchFamily="18" charset="0"/>
                <a:cs typeface="Times New Roman" panose="02020603050405020304" pitchFamily="18" charset="0"/>
              </a:rPr>
              <a:t>Free E-Certificate ( WEBINAR PARTICIPATION CERTIFICATE)</a:t>
            </a:r>
          </a:p>
        </p:txBody>
      </p:sp>
    </p:spTree>
    <p:extLst>
      <p:ext uri="{BB962C8B-B14F-4D97-AF65-F5344CB8AC3E}">
        <p14:creationId xmlns:p14="http://schemas.microsoft.com/office/powerpoint/2010/main" val="2828451969"/>
      </p:ext>
    </p:extLst>
  </p:cSld>
  <p:clrMapOvr>
    <a:masterClrMapping/>
  </p:clrMapOvr>
  <mc:AlternateContent xmlns:mc="http://schemas.openxmlformats.org/markup-compatibility/2006" xmlns:p14="http://schemas.microsoft.com/office/powerpoint/2010/main">
    <mc:Choice Requires="p14">
      <p:transition spd="slow" p14:dur="2000" advTm="2648"/>
    </mc:Choice>
    <mc:Fallback xmlns="">
      <p:transition spd="slow" advTm="2648"/>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also have analytics feature in the tool.</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draw lines as per the requirement in data visualization.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Constant line.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Min line.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Max line.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Average line.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Median line.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Percentile line.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817461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18859" y="1514295"/>
            <a:ext cx="5963482" cy="2572109"/>
          </a:xfrm>
        </p:spPr>
      </p:pic>
    </p:spTree>
    <p:extLst>
      <p:ext uri="{BB962C8B-B14F-4D97-AF65-F5344CB8AC3E}">
        <p14:creationId xmlns:p14="http://schemas.microsoft.com/office/powerpoint/2010/main" val="1010528575"/>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a:xfrm>
            <a:off x="914400" y="1085850"/>
            <a:ext cx="7772400" cy="36957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opt for a dashed , dotted or a solid line.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select the transparency level , color and position of the line.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switch on/off data label for this line.</a:t>
            </a:r>
          </a:p>
          <a:p>
            <a:pPr marL="0" indent="0" algn="just">
              <a:lnSpc>
                <a:spcPct val="150000"/>
              </a:lnSpc>
              <a:spcBef>
                <a:spcPts val="0"/>
              </a:spcBef>
              <a:buNone/>
            </a:pPr>
            <a:endParaRPr lang="en-US" sz="2000" dirty="0" smtClean="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6400" y="2876550"/>
            <a:ext cx="5877745" cy="1819635"/>
          </a:xfrm>
          <a:prstGeom prst="rect">
            <a:avLst/>
          </a:prstGeom>
        </p:spPr>
      </p:pic>
    </p:spTree>
    <p:extLst>
      <p:ext uri="{BB962C8B-B14F-4D97-AF65-F5344CB8AC3E}">
        <p14:creationId xmlns:p14="http://schemas.microsoft.com/office/powerpoint/2010/main" val="322164732"/>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fontScale="85000" lnSpcReduction="10000"/>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Adding Shapes, Images and Text Box:</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is required that we need to add static text , images or shapes to our visualization.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If we want to add header/footer or any static signatures , messages to data visualization this option can be used.</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add URLs in the text box and Power BI uses those links to make it live.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add shapes, images and text box, navigate to the Home tab and at the top , we will find an option to  add images.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854116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524000" y="1581150"/>
            <a:ext cx="5849166" cy="1800327"/>
          </a:xfrm>
        </p:spPr>
      </p:pic>
    </p:spTree>
    <p:extLst>
      <p:ext uri="{BB962C8B-B14F-4D97-AF65-F5344CB8AC3E}">
        <p14:creationId xmlns:p14="http://schemas.microsoft.com/office/powerpoint/2010/main" val="4181718184"/>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insert different shapes in data visualization.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see the available shapes , click the arrow next to the Shapes button.</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5900" y="2266950"/>
            <a:ext cx="5763429" cy="1867161"/>
          </a:xfrm>
          <a:prstGeom prst="rect">
            <a:avLst/>
          </a:prstGeom>
        </p:spPr>
      </p:pic>
    </p:spTree>
    <p:extLst>
      <p:ext uri="{BB962C8B-B14F-4D97-AF65-F5344CB8AC3E}">
        <p14:creationId xmlns:p14="http://schemas.microsoft.com/office/powerpoint/2010/main" val="3029489089"/>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click on the text box, it adds a text box in the Report Canvas.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Any text can be entered in the text box and use the rich text editor to make formatting changes.</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2571750"/>
            <a:ext cx="6039693" cy="1867278"/>
          </a:xfrm>
          <a:prstGeom prst="rect">
            <a:avLst/>
          </a:prstGeom>
        </p:spPr>
      </p:pic>
    </p:spTree>
    <p:extLst>
      <p:ext uri="{BB962C8B-B14F-4D97-AF65-F5344CB8AC3E}">
        <p14:creationId xmlns:p14="http://schemas.microsoft.com/office/powerpoint/2010/main" val="1214509111"/>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Images can be added to data visualization to   add logos or other images to data visualization.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click the image option , it asks for a path to pass the image file.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add shapes by selecting any shape from the dropdown list.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resize it using different options.</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8756894"/>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82058" y="1085850"/>
            <a:ext cx="5037083" cy="3429000"/>
          </a:xfrm>
        </p:spPr>
      </p:pic>
    </p:spTree>
    <p:extLst>
      <p:ext uri="{BB962C8B-B14F-4D97-AF65-F5344CB8AC3E}">
        <p14:creationId xmlns:p14="http://schemas.microsoft.com/office/powerpoint/2010/main" val="1293919292"/>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Styling Reports: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Power BI , we have flexible options to adjust the page layout and formatting such as orientation and page size of the report.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Navigate to Page view menu from the Home tab and we will get the following options: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Fit to Page.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Fit to Width.</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Actual Size.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9187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82748" y="2233961"/>
            <a:ext cx="5886584" cy="783316"/>
          </a:xfrm>
        </p:spPr>
        <p:txBody>
          <a:bodyPr/>
          <a:lstStyle/>
          <a:p>
            <a:r>
              <a:rPr lang="en-US" sz="1900" dirty="0">
                <a:solidFill>
                  <a:schemeClr val="bg2">
                    <a:lumMod val="50000"/>
                  </a:schemeClr>
                </a:solidFill>
              </a:rPr>
              <a:t>Ans :</a:t>
            </a:r>
            <a:r>
              <a:rPr lang="en-US" sz="1900" dirty="0"/>
              <a:t> </a:t>
            </a:r>
            <a:r>
              <a:rPr lang="en-US" sz="1200" dirty="0"/>
              <a:t>During the Live Class, organizer will post </a:t>
            </a:r>
            <a:r>
              <a:rPr lang="en-US" sz="1200" u="sng" dirty="0">
                <a:solidFill>
                  <a:srgbClr val="FF0000"/>
                </a:solidFill>
              </a:rPr>
              <a:t>Google Form link </a:t>
            </a:r>
            <a:r>
              <a:rPr lang="en-US" sz="1200" dirty="0"/>
              <a:t>in </a:t>
            </a:r>
            <a:r>
              <a:rPr lang="en-US" sz="1200" u="sng" dirty="0">
                <a:solidFill>
                  <a:srgbClr val="FF0000"/>
                </a:solidFill>
              </a:rPr>
              <a:t>Live Chat. </a:t>
            </a:r>
            <a:r>
              <a:rPr lang="en-US" sz="1200" dirty="0">
                <a:solidFill>
                  <a:schemeClr val="tx1"/>
                </a:solidFill>
              </a:rPr>
              <a:t>The Participants should submit the from on daily basis. </a:t>
            </a:r>
            <a:br>
              <a:rPr lang="en-US" sz="1200" dirty="0">
                <a:solidFill>
                  <a:schemeClr val="tx1"/>
                </a:solidFill>
              </a:rPr>
            </a:br>
            <a:r>
              <a:rPr lang="en-US" sz="1200" dirty="0">
                <a:solidFill>
                  <a:srgbClr val="C00000"/>
                </a:solidFill>
              </a:rPr>
              <a:t>Minimum 25 Days </a:t>
            </a:r>
            <a:r>
              <a:rPr lang="en-US" sz="1200" dirty="0">
                <a:solidFill>
                  <a:schemeClr val="tx1"/>
                </a:solidFill>
              </a:rPr>
              <a:t>Attendance is Required to get Free Master Class Participation Certificate.</a:t>
            </a:r>
          </a:p>
        </p:txBody>
      </p:sp>
      <p:sp>
        <p:nvSpPr>
          <p:cNvPr id="3" name="Title 2"/>
          <p:cNvSpPr>
            <a:spLocks noGrp="1"/>
          </p:cNvSpPr>
          <p:nvPr>
            <p:ph type="title" idx="2"/>
          </p:nvPr>
        </p:nvSpPr>
        <p:spPr>
          <a:xfrm>
            <a:off x="1589083" y="771551"/>
            <a:ext cx="5850559" cy="1462408"/>
          </a:xfrm>
        </p:spPr>
        <p:txBody>
          <a:bodyPr/>
          <a:lstStyle/>
          <a:p>
            <a:r>
              <a:rPr lang="en-US" sz="3300" dirty="0">
                <a:solidFill>
                  <a:schemeClr val="bg2">
                    <a:lumMod val="50000"/>
                  </a:schemeClr>
                </a:solidFill>
              </a:rPr>
              <a:t>How to mark </a:t>
            </a:r>
            <a:r>
              <a:rPr lang="en-US" sz="3300" dirty="0"/>
              <a:t>your </a:t>
            </a:r>
            <a:r>
              <a:rPr lang="en-US" sz="3300" dirty="0">
                <a:solidFill>
                  <a:schemeClr val="bg2">
                    <a:lumMod val="50000"/>
                  </a:schemeClr>
                </a:solidFill>
              </a:rPr>
              <a:t>Attendance</a:t>
            </a:r>
            <a:r>
              <a:rPr lang="en-US" sz="3300" dirty="0"/>
              <a:t> in </a:t>
            </a:r>
            <a:r>
              <a:rPr lang="en-US" sz="3300" dirty="0">
                <a:solidFill>
                  <a:schemeClr val="bg2">
                    <a:lumMod val="50000"/>
                  </a:schemeClr>
                </a:solidFill>
              </a:rPr>
              <a:t>YouTube Live Class</a:t>
            </a:r>
            <a:r>
              <a:rPr lang="en-US" sz="3300" dirty="0"/>
              <a:t>?</a:t>
            </a:r>
          </a:p>
        </p:txBody>
      </p:sp>
      <p:sp>
        <p:nvSpPr>
          <p:cNvPr id="6" name="Rectangle 5"/>
          <p:cNvSpPr/>
          <p:nvPr/>
        </p:nvSpPr>
        <p:spPr>
          <a:xfrm>
            <a:off x="1682748" y="3501533"/>
            <a:ext cx="5756892" cy="893562"/>
          </a:xfrm>
          <a:prstGeom prst="rect">
            <a:avLst/>
          </a:prstGeom>
          <a:ln>
            <a:solidFill>
              <a:srgbClr val="FF0000"/>
            </a:solidFill>
          </a:ln>
        </p:spPr>
        <p:txBody>
          <a:bodyPr wrap="square" lIns="61960" tIns="30980" rIns="61960" bIns="30980">
            <a:spAutoFit/>
          </a:bodyPr>
          <a:lstStyle/>
          <a:p>
            <a:r>
              <a:rPr lang="en-US" sz="1400" dirty="0">
                <a:solidFill>
                  <a:schemeClr val="bg2">
                    <a:lumMod val="50000"/>
                  </a:schemeClr>
                </a:solidFill>
              </a:rPr>
              <a:t>Note :</a:t>
            </a:r>
            <a:r>
              <a:rPr lang="en-US" sz="1400" dirty="0"/>
              <a:t> </a:t>
            </a:r>
            <a:r>
              <a:rPr lang="en-US" dirty="0"/>
              <a:t>The Link will be available during the Live. From the LIVE Class date, the live video will get removed from the YouTube in 3 days. </a:t>
            </a:r>
            <a:endParaRPr lang="en-US" u="sng" dirty="0">
              <a:solidFill>
                <a:srgbClr val="FF0000"/>
              </a:solidFill>
            </a:endParaRPr>
          </a:p>
        </p:txBody>
      </p:sp>
    </p:spTree>
    <p:extLst>
      <p:ext uri="{BB962C8B-B14F-4D97-AF65-F5344CB8AC3E}">
        <p14:creationId xmlns:p14="http://schemas.microsoft.com/office/powerpoint/2010/main" val="4235051320"/>
      </p:ext>
    </p:extLst>
  </p:cSld>
  <p:clrMapOvr>
    <a:masterClrMapping/>
  </p:clrMapOvr>
  <mc:AlternateContent xmlns:mc="http://schemas.openxmlformats.org/markup-compatibility/2006" xmlns:p14="http://schemas.microsoft.com/office/powerpoint/2010/main">
    <mc:Choice Requires="p14">
      <p:transition spd="slow" p14:dur="2000" advTm="904"/>
    </mc:Choice>
    <mc:Fallback xmlns="">
      <p:transition spd="slow" advTm="904"/>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295400" y="1504950"/>
            <a:ext cx="5868219" cy="2200540"/>
          </a:xfrm>
        </p:spPr>
      </p:pic>
    </p:spTree>
    <p:extLst>
      <p:ext uri="{BB962C8B-B14F-4D97-AF65-F5344CB8AC3E}">
        <p14:creationId xmlns:p14="http://schemas.microsoft.com/office/powerpoint/2010/main" val="329768416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By default , page size in a report is 16:9.</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is also possible to change the page size of the report.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change the page size , navigate to the Visualization pane and select Paint brush.</a:t>
            </a:r>
          </a:p>
          <a:p>
            <a:pPr algn="just">
              <a:lnSpc>
                <a:spcPct val="150000"/>
              </a:lnSpc>
              <a:spcBef>
                <a:spcPts val="0"/>
              </a:spcBef>
            </a:pPr>
            <a:endParaRPr lang="en-US" sz="2000" dirty="0">
              <a:latin typeface="Times New Roman" panose="02020603050405020304" pitchFamily="18" charset="0"/>
              <a:cs typeface="Times New Roman" panose="02020603050405020304" pitchFamily="18" charset="0"/>
            </a:endParaRPr>
          </a:p>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Note : </a:t>
            </a:r>
            <a:r>
              <a:rPr lang="en-US" sz="2000" dirty="0" smtClean="0">
                <a:latin typeface="Times New Roman" panose="02020603050405020304" pitchFamily="18" charset="0"/>
                <a:cs typeface="Times New Roman" panose="02020603050405020304" pitchFamily="18" charset="0"/>
              </a:rPr>
              <a:t>To change the page size , no visualization should be added to th e Report canvas.</a:t>
            </a:r>
            <a:endParaRPr lang="en-US" sz="2000" b="1"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369897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Note: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have the following options available under page layout: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Page Information.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Page Size.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Page Background.</a:t>
            </a:r>
          </a:p>
          <a:p>
            <a:pPr algn="just">
              <a:lnSpc>
                <a:spcPct val="150000"/>
              </a:lnSpc>
              <a:spcBef>
                <a:spcPts val="0"/>
              </a:spcBef>
            </a:pPr>
            <a:endParaRPr lang="en-US" sz="2000" dirty="0">
              <a:latin typeface="Times New Roman" panose="02020603050405020304" pitchFamily="18" charset="0"/>
              <a:cs typeface="Times New Roman" panose="02020603050405020304" pitchFamily="18" charset="0"/>
            </a:endParaRP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Under page information , we have Name and Q and A.</a:t>
            </a:r>
          </a:p>
          <a:p>
            <a:pPr marL="0" indent="0" algn="just">
              <a:lnSpc>
                <a:spcPct val="150000"/>
              </a:lnSpc>
              <a:spcBef>
                <a:spcPts val="0"/>
              </a:spcBef>
              <a:buNone/>
            </a:pPr>
            <a:endParaRPr lang="en-US" sz="2000" dirty="0" smtClean="0">
              <a:latin typeface="Times New Roman" panose="02020603050405020304" pitchFamily="18" charset="0"/>
              <a:cs typeface="Times New Roman" panose="02020603050405020304" pitchFamily="18" charset="0"/>
            </a:endParaRPr>
          </a:p>
          <a:p>
            <a:pPr algn="just">
              <a:lnSpc>
                <a:spcPct val="150000"/>
              </a:lnSpc>
              <a:spcBef>
                <a:spcPts val="0"/>
              </a:spcBef>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4143189"/>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Under Page size , we can select from the following options: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Type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Width</a:t>
            </a:r>
          </a:p>
          <a:p>
            <a:pPr algn="just">
              <a:lnSpc>
                <a:spcPct val="150000"/>
              </a:lnSpc>
              <a:spcBef>
                <a:spcPts val="0"/>
              </a:spcBef>
            </a:pPr>
            <a:r>
              <a:rPr lang="en-US" sz="2000" dirty="0">
                <a:latin typeface="Times New Roman" panose="02020603050405020304" pitchFamily="18" charset="0"/>
                <a:cs typeface="Times New Roman" panose="02020603050405020304" pitchFamily="18" charset="0"/>
              </a:rPr>
              <a:t>H</a:t>
            </a:r>
            <a:r>
              <a:rPr lang="en-US" sz="2000" dirty="0" smtClean="0">
                <a:latin typeface="Times New Roman" panose="02020603050405020304" pitchFamily="18" charset="0"/>
                <a:cs typeface="Times New Roman" panose="02020603050405020304" pitchFamily="18" charset="0"/>
              </a:rPr>
              <a:t>eight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053260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170019" y="1085850"/>
            <a:ext cx="5261162" cy="3429000"/>
          </a:xfrm>
        </p:spPr>
      </p:pic>
    </p:spTree>
    <p:extLst>
      <p:ext uri="{BB962C8B-B14F-4D97-AF65-F5344CB8AC3E}">
        <p14:creationId xmlns:p14="http://schemas.microsoft.com/office/powerpoint/2010/main" val="2966842430"/>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a:xfrm>
            <a:off x="914400" y="1085850"/>
            <a:ext cx="7772400" cy="3848100"/>
          </a:xfrm>
        </p:spPr>
        <p:txBody>
          <a:bodyPr>
            <a:normAutofit/>
          </a:bodyPr>
          <a:lstStyle/>
          <a:p>
            <a:r>
              <a:rPr lang="en-US" sz="2000" dirty="0" smtClean="0">
                <a:latin typeface="Times New Roman" panose="02020603050405020304" pitchFamily="18" charset="0"/>
                <a:cs typeface="Times New Roman" panose="02020603050405020304" pitchFamily="18" charset="0"/>
              </a:rPr>
              <a:t>Under Page Background , we can select from the following options:</a:t>
            </a:r>
          </a:p>
          <a:p>
            <a:r>
              <a:rPr lang="en-US" sz="2000" dirty="0" smtClean="0">
                <a:latin typeface="Times New Roman" panose="02020603050405020304" pitchFamily="18" charset="0"/>
                <a:cs typeface="Times New Roman" panose="02020603050405020304" pitchFamily="18" charset="0"/>
              </a:rPr>
              <a:t>Color</a:t>
            </a:r>
          </a:p>
          <a:p>
            <a:r>
              <a:rPr lang="en-US" sz="2000" dirty="0" smtClean="0">
                <a:latin typeface="Times New Roman" panose="02020603050405020304" pitchFamily="18" charset="0"/>
                <a:cs typeface="Times New Roman" panose="02020603050405020304" pitchFamily="18" charset="0"/>
              </a:rPr>
              <a:t>Transparency</a:t>
            </a:r>
          </a:p>
          <a:p>
            <a:r>
              <a:rPr lang="en-US" sz="2000" dirty="0" smtClean="0">
                <a:latin typeface="Times New Roman" panose="02020603050405020304" pitchFamily="18" charset="0"/>
                <a:cs typeface="Times New Roman" panose="02020603050405020304" pitchFamily="18" charset="0"/>
              </a:rPr>
              <a:t>Add Image</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2876550"/>
            <a:ext cx="5906324" cy="1952898"/>
          </a:xfrm>
          <a:prstGeom prst="rect">
            <a:avLst/>
          </a:prstGeom>
        </p:spPr>
      </p:pic>
    </p:spTree>
    <p:extLst>
      <p:ext uri="{BB962C8B-B14F-4D97-AF65-F5344CB8AC3E}">
        <p14:creationId xmlns:p14="http://schemas.microsoft.com/office/powerpoint/2010/main" val="575684810"/>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Duplicating Reports: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may want to use the same layout and visuals for different pages.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Power BI provides an option to create a copy of the page.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you use duplicate option , a new page is added with similar layout and visuals.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duplicate a page , right-click the page and select Duplicate Page option.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This will create a copy of the same page with the name – Duplicate of  Page 1.</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5078070"/>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447800" y="1504950"/>
            <a:ext cx="6049219" cy="1714739"/>
          </a:xfrm>
        </p:spPr>
      </p:pic>
    </p:spTree>
    <p:extLst>
      <p:ext uri="{BB962C8B-B14F-4D97-AF65-F5344CB8AC3E}">
        <p14:creationId xmlns:p14="http://schemas.microsoft.com/office/powerpoint/2010/main" val="3580520935"/>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Visualization Options</a:t>
            </a:r>
            <a:endParaRPr lang="en-IN" dirty="0"/>
          </a:p>
        </p:txBody>
      </p:sp>
      <p:sp>
        <p:nvSpPr>
          <p:cNvPr id="3" name="Content Placeholder 2"/>
          <p:cNvSpPr>
            <a:spLocks noGrp="1"/>
          </p:cNvSpPr>
          <p:nvPr>
            <p:ph sz="quarter" idx="1"/>
          </p:nvPr>
        </p:nvSpPr>
        <p:spPr/>
        <p:txBody>
          <a:bodyPr>
            <a:normAutofit/>
          </a:bodyPr>
          <a:lstStyle/>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74852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61960" tIns="30980" rIns="61960" bIns="30980">
            <a:normAutofit fontScale="90000"/>
          </a:bodyPr>
          <a:lstStyle/>
          <a:p>
            <a:pPr algn="l"/>
            <a:r>
              <a:rPr lang="en-US" sz="2700" dirty="0" smtClean="0"/>
              <a:t/>
            </a:r>
            <a:br>
              <a:rPr lang="en-US" sz="2700" dirty="0" smtClean="0"/>
            </a:br>
            <a:r>
              <a:rPr lang="en-US" sz="3600" dirty="0" smtClean="0">
                <a:solidFill>
                  <a:schemeClr val="bg1"/>
                </a:solidFill>
                <a:latin typeface="Times New Roman" panose="02020603050405020304" pitchFamily="18" charset="0"/>
                <a:cs typeface="Times New Roman" panose="02020603050405020304" pitchFamily="18" charset="0"/>
              </a:rPr>
              <a:t>Sample </a:t>
            </a:r>
            <a:r>
              <a:rPr lang="en-US" sz="3600" dirty="0">
                <a:solidFill>
                  <a:schemeClr val="bg1"/>
                </a:solidFill>
                <a:latin typeface="Times New Roman" panose="02020603050405020304" pitchFamily="18" charset="0"/>
                <a:cs typeface="Times New Roman" panose="02020603050405020304" pitchFamily="18" charset="0"/>
              </a:rPr>
              <a:t>Webinar Participation Certificate?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57676" y="1131590"/>
            <a:ext cx="4876365" cy="3446652"/>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53927" y="2115654"/>
            <a:ext cx="2109728" cy="1620054"/>
          </a:xfrm>
          <a:prstGeom prst="rect">
            <a:avLst/>
          </a:prstGeom>
        </p:spPr>
      </p:pic>
    </p:spTree>
    <p:extLst>
      <p:ext uri="{BB962C8B-B14F-4D97-AF65-F5344CB8AC3E}">
        <p14:creationId xmlns:p14="http://schemas.microsoft.com/office/powerpoint/2010/main" val="2168570537"/>
      </p:ext>
    </p:extLst>
  </p:cSld>
  <p:clrMapOvr>
    <a:masterClrMapping/>
  </p:clrMapOvr>
  <mc:AlternateContent xmlns:mc="http://schemas.openxmlformats.org/markup-compatibility/2006" xmlns:p14="http://schemas.microsoft.com/office/powerpoint/2010/main">
    <mc:Choice Requires="p14">
      <p:transition spd="slow" p14:dur="2000" advTm="1788"/>
    </mc:Choice>
    <mc:Fallback xmlns="">
      <p:transition spd="slow" advTm="1788"/>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45851" y="2854998"/>
            <a:ext cx="5965841" cy="435394"/>
          </a:xfrm>
        </p:spPr>
        <p:txBody>
          <a:bodyPr/>
          <a:lstStyle/>
          <a:p>
            <a:pPr algn="l"/>
            <a:r>
              <a:rPr lang="en-US" dirty="0">
                <a:hlinkClick r:id="rId2"/>
              </a:rPr>
              <a:t>https://www.pantechelearning.com/data-science-master-class/</a:t>
            </a:r>
            <a:endParaRPr lang="en-US" dirty="0"/>
          </a:p>
        </p:txBody>
      </p:sp>
      <p:sp>
        <p:nvSpPr>
          <p:cNvPr id="4" name="Subtitle 3"/>
          <p:cNvSpPr>
            <a:spLocks noGrp="1"/>
          </p:cNvSpPr>
          <p:nvPr>
            <p:ph type="subTitle" idx="1"/>
          </p:nvPr>
        </p:nvSpPr>
        <p:spPr>
          <a:xfrm>
            <a:off x="1403650" y="1203598"/>
            <a:ext cx="7396407" cy="955896"/>
          </a:xfrm>
        </p:spPr>
        <p:txBody>
          <a:bodyPr/>
          <a:lstStyle/>
          <a:p>
            <a:pPr algn="l"/>
            <a:r>
              <a:rPr lang="en-US" sz="2700" dirty="0"/>
              <a:t>You can get chance to apply 1 Month Internship on Data Science &amp; Analytics Master Class</a:t>
            </a:r>
          </a:p>
        </p:txBody>
      </p:sp>
      <p:sp>
        <p:nvSpPr>
          <p:cNvPr id="5" name="Subtitle 3"/>
          <p:cNvSpPr txBox="1">
            <a:spLocks/>
          </p:cNvSpPr>
          <p:nvPr/>
        </p:nvSpPr>
        <p:spPr>
          <a:xfrm>
            <a:off x="1096446" y="361695"/>
            <a:ext cx="5091544" cy="1001886"/>
          </a:xfrm>
          <a:prstGeom prst="rect">
            <a:avLst/>
          </a:prstGeom>
          <a:noFill/>
          <a:ln>
            <a:noFill/>
          </a:ln>
        </p:spPr>
        <p:txBody>
          <a:bodyPr spcFirstLastPara="1" wrap="square" lIns="61950" tIns="61950" rIns="61950" bIns="61950" anchor="ctr"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1pPr>
            <a:lvl2pPr marL="914400" marR="0" lvl="1"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2pPr>
            <a:lvl3pPr marL="1371600" marR="0" lvl="2"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L="1828800" marR="0" lvl="3"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4pPr>
            <a:lvl5pPr marL="2286000" marR="0" lvl="4"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5pPr>
            <a:lvl6pPr marL="2743200" marR="0" lvl="5"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6pPr>
            <a:lvl7pPr marL="3200400" marR="0" lvl="6"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7pPr>
            <a:lvl8pPr marL="3657600" marR="0" lvl="7"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8pPr>
            <a:lvl9pPr marL="4114800" marR="0" lvl="8" indent="-304800" algn="ctr"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9pPr>
          </a:lstStyle>
          <a:p>
            <a:pPr algn="l"/>
            <a:r>
              <a:rPr lang="en-US" sz="3700" b="1" dirty="0"/>
              <a:t>On Demand</a:t>
            </a:r>
          </a:p>
        </p:txBody>
      </p:sp>
    </p:spTree>
    <p:extLst>
      <p:ext uri="{BB962C8B-B14F-4D97-AF65-F5344CB8AC3E}">
        <p14:creationId xmlns:p14="http://schemas.microsoft.com/office/powerpoint/2010/main" val="2360774228"/>
      </p:ext>
    </p:extLst>
  </p:cSld>
  <p:clrMapOvr>
    <a:masterClrMapping/>
  </p:clrMapOvr>
  <mc:AlternateContent xmlns:mc="http://schemas.openxmlformats.org/markup-compatibility/2006" xmlns:p14="http://schemas.microsoft.com/office/powerpoint/2010/main">
    <mc:Choice Requires="p14">
      <p:transition spd="slow" p14:dur="2000" advTm="2668"/>
    </mc:Choice>
    <mc:Fallback xmlns="">
      <p:transition spd="slow" advTm="2668"/>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2554" y="267496"/>
            <a:ext cx="4222798" cy="1008111"/>
          </a:xfrm>
        </p:spPr>
        <p:txBody>
          <a:bodyPr/>
          <a:lstStyle/>
          <a:p>
            <a:r>
              <a:rPr lang="en-US" sz="4100" dirty="0"/>
              <a:t>What is Internship????</a:t>
            </a:r>
          </a:p>
        </p:txBody>
      </p:sp>
      <p:grpSp>
        <p:nvGrpSpPr>
          <p:cNvPr id="9" name="Group 8"/>
          <p:cNvGrpSpPr/>
          <p:nvPr/>
        </p:nvGrpSpPr>
        <p:grpSpPr>
          <a:xfrm>
            <a:off x="1547664" y="1419623"/>
            <a:ext cx="6339624" cy="3495748"/>
            <a:chOff x="616688" y="1057497"/>
            <a:chExt cx="7634176" cy="4253023"/>
          </a:xfrm>
        </p:grpSpPr>
        <p:sp>
          <p:nvSpPr>
            <p:cNvPr id="4" name="Right Arrow 3"/>
            <p:cNvSpPr/>
            <p:nvPr/>
          </p:nvSpPr>
          <p:spPr>
            <a:xfrm>
              <a:off x="616688" y="1057497"/>
              <a:ext cx="1913860"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200" dirty="0">
                  <a:solidFill>
                    <a:schemeClr val="bg1"/>
                  </a:solidFill>
                </a:rPr>
                <a:t>Learn</a:t>
              </a:r>
            </a:p>
          </p:txBody>
        </p:sp>
        <p:sp>
          <p:nvSpPr>
            <p:cNvPr id="5" name="Right Arrow 4"/>
            <p:cNvSpPr/>
            <p:nvPr/>
          </p:nvSpPr>
          <p:spPr>
            <a:xfrm>
              <a:off x="1818165" y="1764562"/>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200" dirty="0">
                  <a:solidFill>
                    <a:schemeClr val="bg1"/>
                  </a:solidFill>
                </a:rPr>
                <a:t>Practice</a:t>
              </a:r>
            </a:p>
          </p:txBody>
        </p:sp>
        <p:sp>
          <p:nvSpPr>
            <p:cNvPr id="6" name="Right Arrow 5"/>
            <p:cNvSpPr/>
            <p:nvPr/>
          </p:nvSpPr>
          <p:spPr>
            <a:xfrm>
              <a:off x="3253561" y="2471627"/>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200" dirty="0">
                  <a:solidFill>
                    <a:schemeClr val="bg1"/>
                  </a:solidFill>
                </a:rPr>
                <a:t>Verify</a:t>
              </a:r>
            </a:p>
          </p:txBody>
        </p:sp>
        <p:sp>
          <p:nvSpPr>
            <p:cNvPr id="7" name="Right Arrow 6"/>
            <p:cNvSpPr/>
            <p:nvPr/>
          </p:nvSpPr>
          <p:spPr>
            <a:xfrm>
              <a:off x="4688957" y="3181329"/>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solidFill>
                    <a:schemeClr val="bg1"/>
                  </a:solidFill>
                </a:rPr>
                <a:t>Get Certified</a:t>
              </a:r>
            </a:p>
          </p:txBody>
        </p:sp>
        <p:sp>
          <p:nvSpPr>
            <p:cNvPr id="8" name="Right Arrow 7"/>
            <p:cNvSpPr/>
            <p:nvPr/>
          </p:nvSpPr>
          <p:spPr>
            <a:xfrm>
              <a:off x="6113719" y="3896390"/>
              <a:ext cx="2137145" cy="141413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solidFill>
                    <a:schemeClr val="bg1"/>
                  </a:solidFill>
                </a:rPr>
                <a:t>Grow</a:t>
              </a:r>
            </a:p>
          </p:txBody>
        </p:sp>
      </p:grpSp>
    </p:spTree>
    <p:extLst>
      <p:ext uri="{BB962C8B-B14F-4D97-AF65-F5344CB8AC3E}">
        <p14:creationId xmlns:p14="http://schemas.microsoft.com/office/powerpoint/2010/main" val="2545172645"/>
      </p:ext>
    </p:extLst>
  </p:cSld>
  <p:clrMapOvr>
    <a:masterClrMapping/>
  </p:clrMapOvr>
  <mc:AlternateContent xmlns:mc="http://schemas.openxmlformats.org/markup-compatibility/2006" xmlns:p14="http://schemas.microsoft.com/office/powerpoint/2010/main">
    <mc:Choice Requires="p14">
      <p:transition spd="slow" p14:dur="2000" advTm="1792"/>
    </mc:Choice>
    <mc:Fallback xmlns="">
      <p:transition spd="slow" advTm="1792"/>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able 24"/>
          <p:cNvGraphicFramePr>
            <a:graphicFrameLocks noGrp="1"/>
          </p:cNvGraphicFramePr>
          <p:nvPr>
            <p:extLst>
              <p:ext uri="{D42A27DB-BD31-4B8C-83A1-F6EECF244321}">
                <p14:modId xmlns:p14="http://schemas.microsoft.com/office/powerpoint/2010/main" val="4281212426"/>
              </p:ext>
            </p:extLst>
          </p:nvPr>
        </p:nvGraphicFramePr>
        <p:xfrm>
          <a:off x="2" y="75104"/>
          <a:ext cx="8940527" cy="4886910"/>
        </p:xfrm>
        <a:graphic>
          <a:graphicData uri="http://schemas.openxmlformats.org/drawingml/2006/table">
            <a:tbl>
              <a:tblPr firstRow="1" bandRow="1">
                <a:tableStyleId>{08FB837D-C827-4EFA-A057-4D05807E0F7C}</a:tableStyleId>
              </a:tblPr>
              <a:tblGrid>
                <a:gridCol w="3545384"/>
                <a:gridCol w="5395143"/>
              </a:tblGrid>
              <a:tr h="349730">
                <a:tc>
                  <a:txBody>
                    <a:bodyPr/>
                    <a:lstStyle/>
                    <a:p>
                      <a:pPr algn="ctr"/>
                      <a:r>
                        <a:rPr lang="en-US" sz="1600" dirty="0" smtClean="0"/>
                        <a:t>Free Master Class DSA</a:t>
                      </a:r>
                      <a:endParaRPr lang="en-US" sz="1600" dirty="0"/>
                    </a:p>
                  </a:txBody>
                  <a:tcPr marL="61964" marR="61964" marT="30984" marB="30984"/>
                </a:tc>
                <a:tc>
                  <a:txBody>
                    <a:bodyPr/>
                    <a:lstStyle/>
                    <a:p>
                      <a:pPr algn="ctr"/>
                      <a:r>
                        <a:rPr lang="en-US" sz="1600" dirty="0" smtClean="0"/>
                        <a:t>1</a:t>
                      </a:r>
                      <a:r>
                        <a:rPr lang="en-US" sz="1600" baseline="0" dirty="0" smtClean="0"/>
                        <a:t> Month Internship on DSA</a:t>
                      </a:r>
                      <a:endParaRPr lang="en-US" sz="1600" dirty="0"/>
                    </a:p>
                  </a:txBody>
                  <a:tcPr marL="61964" marR="61964" marT="30984" marB="30984"/>
                </a:tc>
              </a:tr>
              <a:tr h="557706">
                <a:tc>
                  <a:txBody>
                    <a:bodyPr/>
                    <a:lstStyle/>
                    <a:p>
                      <a:r>
                        <a:rPr lang="en-US" sz="1600" dirty="0" smtClean="0"/>
                        <a:t>Master Class Participation Certificate</a:t>
                      </a:r>
                      <a:endParaRPr lang="en-US" sz="1600" dirty="0"/>
                    </a:p>
                  </a:txBody>
                  <a:tcPr marL="61964" marR="61964" marT="30984" marB="30984"/>
                </a:tc>
                <a:tc>
                  <a:txBody>
                    <a:bodyPr/>
                    <a:lstStyle/>
                    <a:p>
                      <a:r>
                        <a:rPr lang="en-US" sz="1600" dirty="0" smtClean="0"/>
                        <a:t>Internship Completion</a:t>
                      </a:r>
                      <a:r>
                        <a:rPr lang="en-US" sz="1600" baseline="0" dirty="0" smtClean="0"/>
                        <a:t> Certificate</a:t>
                      </a:r>
                      <a:endParaRPr lang="en-US" sz="1600" dirty="0"/>
                    </a:p>
                  </a:txBody>
                  <a:tcPr marL="61964" marR="61964" marT="30984" marB="30984"/>
                </a:tc>
              </a:tr>
              <a:tr h="557706">
                <a:tc>
                  <a:txBody>
                    <a:bodyPr/>
                    <a:lstStyle/>
                    <a:p>
                      <a:r>
                        <a:rPr lang="en-US" sz="1600" dirty="0" smtClean="0"/>
                        <a:t>Minimum 25 Class should attend YouTube</a:t>
                      </a:r>
                      <a:r>
                        <a:rPr lang="en-US" sz="1600" baseline="0" dirty="0" smtClean="0"/>
                        <a:t> Live</a:t>
                      </a:r>
                      <a:endParaRPr lang="en-US" sz="1600" dirty="0"/>
                    </a:p>
                  </a:txBody>
                  <a:tcPr marL="61964" marR="61964" marT="30984" marB="30984"/>
                </a:tc>
                <a:tc>
                  <a:txBody>
                    <a:bodyPr/>
                    <a:lstStyle/>
                    <a:p>
                      <a:r>
                        <a:rPr lang="en-US" sz="1600" dirty="0" smtClean="0"/>
                        <a:t>Recorded Class</a:t>
                      </a:r>
                      <a:r>
                        <a:rPr lang="en-US" sz="1600" baseline="0" dirty="0" smtClean="0"/>
                        <a:t> Link will be provided. – LMS Portal Access</a:t>
                      </a:r>
                      <a:endParaRPr lang="en-US" sz="1600" dirty="0"/>
                    </a:p>
                  </a:txBody>
                  <a:tcPr marL="61964" marR="61964" marT="30984" marB="30984"/>
                </a:tc>
              </a:tr>
              <a:tr h="557706">
                <a:tc>
                  <a:txBody>
                    <a:bodyPr/>
                    <a:lstStyle/>
                    <a:p>
                      <a:r>
                        <a:rPr lang="en-US" sz="1600" dirty="0" smtClean="0"/>
                        <a:t>YouTube</a:t>
                      </a:r>
                      <a:r>
                        <a:rPr lang="en-US" sz="1600" baseline="0" dirty="0" smtClean="0"/>
                        <a:t> Live Mandatory</a:t>
                      </a:r>
                      <a:endParaRPr lang="en-US" sz="1600" dirty="0"/>
                    </a:p>
                  </a:txBody>
                  <a:tcPr marL="61964" marR="61964" marT="30984" marB="30984"/>
                </a:tc>
                <a:tc>
                  <a:txBody>
                    <a:bodyPr/>
                    <a:lstStyle/>
                    <a:p>
                      <a:r>
                        <a:rPr lang="en-US" sz="1600" dirty="0" smtClean="0"/>
                        <a:t>Your Choice. You can attend Live</a:t>
                      </a:r>
                      <a:r>
                        <a:rPr lang="en-US" sz="1600" baseline="0" dirty="0" smtClean="0"/>
                        <a:t> or else You can watch Recorded Class in LMS Portal</a:t>
                      </a:r>
                      <a:endParaRPr lang="en-US" sz="1600" dirty="0"/>
                    </a:p>
                  </a:txBody>
                  <a:tcPr marL="61964" marR="61964" marT="30984" marB="30984"/>
                </a:tc>
              </a:tr>
              <a:tr h="557706">
                <a:tc>
                  <a:txBody>
                    <a:bodyPr/>
                    <a:lstStyle/>
                    <a:p>
                      <a:r>
                        <a:rPr lang="en-US" sz="1600" dirty="0" smtClean="0"/>
                        <a:t>All Projects Demo class</a:t>
                      </a:r>
                      <a:r>
                        <a:rPr lang="en-US" sz="1600" baseline="0" dirty="0" smtClean="0"/>
                        <a:t> in YouTube Live</a:t>
                      </a:r>
                      <a:endParaRPr lang="en-US" sz="1600" dirty="0"/>
                    </a:p>
                  </a:txBody>
                  <a:tcPr marL="61964" marR="61964" marT="30984" marB="30984"/>
                </a:tc>
                <a:tc>
                  <a:txBody>
                    <a:bodyPr/>
                    <a:lstStyle/>
                    <a:p>
                      <a:r>
                        <a:rPr lang="en-US" sz="1600" dirty="0" smtClean="0"/>
                        <a:t>Step by Step Video</a:t>
                      </a:r>
                      <a:r>
                        <a:rPr lang="en-US" sz="1600" baseline="0" dirty="0" smtClean="0"/>
                        <a:t> Explanation Content in LMS Portal</a:t>
                      </a:r>
                      <a:endParaRPr lang="en-US" sz="1600" dirty="0"/>
                    </a:p>
                  </a:txBody>
                  <a:tcPr marL="61964" marR="61964" marT="30984" marB="30984"/>
                </a:tc>
              </a:tr>
              <a:tr h="349730">
                <a:tc>
                  <a:txBody>
                    <a:bodyPr/>
                    <a:lstStyle/>
                    <a:p>
                      <a:r>
                        <a:rPr lang="en-US" sz="1600" dirty="0" smtClean="0"/>
                        <a:t>Access : 3 Days</a:t>
                      </a:r>
                      <a:endParaRPr lang="en-US" sz="1600" dirty="0"/>
                    </a:p>
                  </a:txBody>
                  <a:tcPr marL="61964" marR="61964" marT="30984" marB="30984"/>
                </a:tc>
                <a:tc>
                  <a:txBody>
                    <a:bodyPr/>
                    <a:lstStyle/>
                    <a:p>
                      <a:r>
                        <a:rPr lang="en-US" sz="1600" dirty="0" smtClean="0"/>
                        <a:t>VIP WhatsApp Group Support</a:t>
                      </a:r>
                      <a:endParaRPr lang="en-US" sz="1600" dirty="0"/>
                    </a:p>
                  </a:txBody>
                  <a:tcPr marL="61964" marR="61964" marT="30984" marB="30984"/>
                </a:tc>
              </a:tr>
              <a:tr h="349730">
                <a:tc>
                  <a:txBody>
                    <a:bodyPr/>
                    <a:lstStyle/>
                    <a:p>
                      <a:endParaRPr lang="en-US" sz="1600" dirty="0"/>
                    </a:p>
                  </a:txBody>
                  <a:tcPr marL="61964" marR="61964" marT="30984" marB="30984"/>
                </a:tc>
                <a:tc>
                  <a:txBody>
                    <a:bodyPr/>
                    <a:lstStyle/>
                    <a:p>
                      <a:r>
                        <a:rPr lang="en-US" sz="1600" dirty="0" smtClean="0"/>
                        <a:t>You Can Download All PPTs </a:t>
                      </a:r>
                      <a:endParaRPr lang="en-US" sz="1600" dirty="0"/>
                    </a:p>
                  </a:txBody>
                  <a:tcPr marL="61964" marR="61964" marT="30984" marB="30984"/>
                </a:tc>
              </a:tr>
              <a:tr h="557706">
                <a:tc>
                  <a:txBody>
                    <a:bodyPr/>
                    <a:lstStyle/>
                    <a:p>
                      <a:endParaRPr lang="en-US" sz="1600" dirty="0"/>
                    </a:p>
                  </a:txBody>
                  <a:tcPr marL="61964" marR="61964" marT="30984" marB="30984"/>
                </a:tc>
                <a:tc>
                  <a:txBody>
                    <a:bodyPr/>
                    <a:lstStyle/>
                    <a:p>
                      <a:r>
                        <a:rPr lang="en-US" sz="1600" dirty="0" smtClean="0"/>
                        <a:t>4 </a:t>
                      </a:r>
                      <a:r>
                        <a:rPr lang="en-US" sz="1600" dirty="0" err="1" smtClean="0"/>
                        <a:t>Nos</a:t>
                      </a:r>
                      <a:r>
                        <a:rPr lang="en-US" sz="1600" dirty="0" smtClean="0"/>
                        <a:t> of Hackathon Class in Zoom Live. The</a:t>
                      </a:r>
                      <a:r>
                        <a:rPr lang="en-US" sz="1600" baseline="0" dirty="0" smtClean="0"/>
                        <a:t> Recording also will be provided </a:t>
                      </a:r>
                      <a:endParaRPr lang="en-US" sz="1600" dirty="0"/>
                    </a:p>
                  </a:txBody>
                  <a:tcPr marL="61964" marR="61964" marT="30984" marB="30984"/>
                </a:tc>
              </a:tr>
              <a:tr h="349730">
                <a:tc>
                  <a:txBody>
                    <a:bodyPr/>
                    <a:lstStyle/>
                    <a:p>
                      <a:endParaRPr lang="en-US" sz="1600" dirty="0"/>
                    </a:p>
                  </a:txBody>
                  <a:tcPr marL="61964" marR="61964" marT="30984" marB="30984"/>
                </a:tc>
                <a:tc>
                  <a:txBody>
                    <a:bodyPr/>
                    <a:lstStyle/>
                    <a:p>
                      <a:r>
                        <a:rPr lang="en-US" sz="1600" dirty="0" smtClean="0"/>
                        <a:t>You Can Download All Project Files </a:t>
                      </a:r>
                      <a:endParaRPr lang="en-US" sz="1600" dirty="0"/>
                    </a:p>
                  </a:txBody>
                  <a:tcPr marL="61964" marR="61964" marT="30984" marB="30984"/>
                </a:tc>
              </a:tr>
              <a:tr h="349730">
                <a:tc>
                  <a:txBody>
                    <a:bodyPr/>
                    <a:lstStyle/>
                    <a:p>
                      <a:endParaRPr lang="en-US" sz="1600" dirty="0"/>
                    </a:p>
                  </a:txBody>
                  <a:tcPr marL="61964" marR="61964" marT="30984" marB="30984"/>
                </a:tc>
                <a:tc>
                  <a:txBody>
                    <a:bodyPr/>
                    <a:lstStyle/>
                    <a:p>
                      <a:r>
                        <a:rPr lang="en-US" sz="1600" dirty="0" smtClean="0"/>
                        <a:t>Mentor</a:t>
                      </a:r>
                      <a:r>
                        <a:rPr lang="en-US" sz="1600" baseline="0" dirty="0" smtClean="0"/>
                        <a:t> will guide you to finish 10 Projects </a:t>
                      </a:r>
                      <a:endParaRPr lang="en-US" sz="1600" dirty="0"/>
                    </a:p>
                  </a:txBody>
                  <a:tcPr marL="61964" marR="61964" marT="30984" marB="30984"/>
                </a:tc>
              </a:tr>
              <a:tr h="349730">
                <a:tc>
                  <a:txBody>
                    <a:bodyPr/>
                    <a:lstStyle/>
                    <a:p>
                      <a:endParaRPr lang="en-US" sz="1600" dirty="0"/>
                    </a:p>
                  </a:txBody>
                  <a:tcPr marL="61964" marR="61964" marT="30984" marB="30984"/>
                </a:tc>
                <a:tc>
                  <a:txBody>
                    <a:bodyPr/>
                    <a:lstStyle/>
                    <a:p>
                      <a:r>
                        <a:rPr lang="en-US" sz="1600" dirty="0" smtClean="0"/>
                        <a:t>Access : 60 Days</a:t>
                      </a:r>
                      <a:endParaRPr lang="en-US" sz="1600" dirty="0"/>
                    </a:p>
                  </a:txBody>
                  <a:tcPr marL="61964" marR="61964" marT="30984" marB="30984"/>
                </a:tc>
              </a:tr>
            </a:tbl>
          </a:graphicData>
        </a:graphic>
      </p:graphicFrame>
    </p:spTree>
    <p:extLst>
      <p:ext uri="{BB962C8B-B14F-4D97-AF65-F5344CB8AC3E}">
        <p14:creationId xmlns:p14="http://schemas.microsoft.com/office/powerpoint/2010/main" val="23482075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1604" y="1307101"/>
            <a:ext cx="8464919" cy="2529300"/>
          </a:xfrm>
        </p:spPr>
        <p:txBody>
          <a:bodyPr/>
          <a:lstStyle/>
          <a:p>
            <a:r>
              <a:rPr lang="en-US" sz="4500" u="sng" dirty="0"/>
              <a:t>Pantech</a:t>
            </a:r>
            <a:r>
              <a:rPr lang="en-US" sz="4500" dirty="0"/>
              <a:t> will make you to </a:t>
            </a:r>
            <a:r>
              <a:rPr lang="en-US" sz="4500" u="sng" dirty="0">
                <a:solidFill>
                  <a:srgbClr val="FF0000"/>
                </a:solidFill>
              </a:rPr>
              <a:t>Create 10 Projects</a:t>
            </a:r>
            <a:r>
              <a:rPr lang="en-US" sz="4500" dirty="0"/>
              <a:t> in Data Science &amp; Analytics in </a:t>
            </a:r>
            <a:r>
              <a:rPr lang="en-US" sz="4500" u="sng" dirty="0">
                <a:solidFill>
                  <a:srgbClr val="FF0000"/>
                </a:solidFill>
              </a:rPr>
              <a:t>30 Days</a:t>
            </a:r>
          </a:p>
        </p:txBody>
      </p:sp>
      <p:sp>
        <p:nvSpPr>
          <p:cNvPr id="5" name="TextBox 4"/>
          <p:cNvSpPr txBox="1"/>
          <p:nvPr/>
        </p:nvSpPr>
        <p:spPr>
          <a:xfrm>
            <a:off x="451603" y="955768"/>
            <a:ext cx="3952012" cy="354953"/>
          </a:xfrm>
          <a:prstGeom prst="rect">
            <a:avLst/>
          </a:prstGeom>
          <a:noFill/>
        </p:spPr>
        <p:txBody>
          <a:bodyPr wrap="none" lIns="61960" tIns="30980" rIns="61960" bIns="30980" rtlCol="0">
            <a:spAutoFit/>
          </a:bodyPr>
          <a:lstStyle/>
          <a:p>
            <a:r>
              <a:rPr lang="en-US" sz="1900" b="1" dirty="0"/>
              <a:t>Objective of this 30 Days Master Class</a:t>
            </a:r>
          </a:p>
        </p:txBody>
      </p:sp>
    </p:spTree>
    <p:extLst>
      <p:ext uri="{BB962C8B-B14F-4D97-AF65-F5344CB8AC3E}">
        <p14:creationId xmlns:p14="http://schemas.microsoft.com/office/powerpoint/2010/main" val="21930422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026" name="Picture 2" descr="People analyzing growth charts Free V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117" y="2545097"/>
            <a:ext cx="2902427" cy="1933507"/>
          </a:xfrm>
          <a:prstGeom prst="rect">
            <a:avLst/>
          </a:prstGeom>
          <a:noFill/>
          <a:extLst>
            <a:ext uri="{909E8E84-426E-40DD-AFC4-6F175D3DCCD1}">
              <a14:hiddenFill xmlns:a14="http://schemas.microsoft.com/office/drawing/2010/main">
                <a:solidFill>
                  <a:srgbClr val="FFFFFF"/>
                </a:solidFill>
              </a14:hiddenFill>
            </a:ext>
          </a:extLst>
        </p:spPr>
      </p:pic>
      <p:sp>
        <p:nvSpPr>
          <p:cNvPr id="132" name="Google Shape;132;p28"/>
          <p:cNvSpPr txBox="1">
            <a:spLocks noGrp="1"/>
          </p:cNvSpPr>
          <p:nvPr>
            <p:ph type="ctrTitle"/>
          </p:nvPr>
        </p:nvSpPr>
        <p:spPr>
          <a:xfrm>
            <a:off x="2555778" y="771551"/>
            <a:ext cx="5641765" cy="1584147"/>
          </a:xfrm>
          <a:prstGeom prst="rect">
            <a:avLst/>
          </a:prstGeom>
        </p:spPr>
        <p:txBody>
          <a:bodyPr spcFirstLastPara="1" wrap="square" lIns="0" tIns="0" rIns="0" bIns="0" anchor="ctr" anchorCtr="0">
            <a:noAutofit/>
          </a:bodyPr>
          <a:lstStyle/>
          <a:p>
            <a:r>
              <a:rPr lang="en" sz="4100" dirty="0"/>
              <a:t>30 Days </a:t>
            </a:r>
            <a:br>
              <a:rPr lang="en" sz="4100" dirty="0"/>
            </a:br>
            <a:r>
              <a:rPr lang="en" sz="4100" dirty="0">
                <a:solidFill>
                  <a:srgbClr val="C00000"/>
                </a:solidFill>
              </a:rPr>
              <a:t>Data Scinece &amp; Analytics </a:t>
            </a:r>
            <a:r>
              <a:rPr lang="en" sz="4100" dirty="0"/>
              <a:t>Master Class</a:t>
            </a:r>
            <a:endParaRPr sz="4100" dirty="0"/>
          </a:p>
        </p:txBody>
      </p:sp>
      <p:sp>
        <p:nvSpPr>
          <p:cNvPr id="5" name="TextBox 4"/>
          <p:cNvSpPr txBox="1"/>
          <p:nvPr/>
        </p:nvSpPr>
        <p:spPr>
          <a:xfrm>
            <a:off x="4211961" y="3345788"/>
            <a:ext cx="1896449" cy="570396"/>
          </a:xfrm>
          <a:prstGeom prst="rect">
            <a:avLst/>
          </a:prstGeom>
          <a:noFill/>
        </p:spPr>
        <p:txBody>
          <a:bodyPr wrap="none" lIns="61960" tIns="30980" rIns="61960" bIns="30980" rtlCol="0">
            <a:spAutoFit/>
          </a:bodyPr>
          <a:lstStyle/>
          <a:p>
            <a:r>
              <a:rPr lang="en-US" sz="3300" dirty="0">
                <a:solidFill>
                  <a:schemeClr val="bg2">
                    <a:lumMod val="75000"/>
                  </a:schemeClr>
                </a:solidFill>
              </a:rPr>
              <a:t>Handbook</a:t>
            </a:r>
          </a:p>
        </p:txBody>
      </p:sp>
    </p:spTree>
    <p:extLst>
      <p:ext uri="{BB962C8B-B14F-4D97-AF65-F5344CB8AC3E}">
        <p14:creationId xmlns:p14="http://schemas.microsoft.com/office/powerpoint/2010/main" val="1135788077"/>
      </p:ext>
    </p:extLst>
  </p:cSld>
  <p:clrMapOvr>
    <a:masterClrMapping/>
  </p:clrMapOvr>
  <mc:AlternateContent xmlns:mc="http://schemas.openxmlformats.org/markup-compatibility/2006" xmlns:p14="http://schemas.microsoft.com/office/powerpoint/2010/main">
    <mc:Choice Requires="p14">
      <p:transition spd="slow" p14:dur="2000" advTm="10015"/>
    </mc:Choice>
    <mc:Fallback xmlns="">
      <p:transition spd="slow" advTm="10015"/>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7506" y="1347614"/>
            <a:ext cx="8267371" cy="3462528"/>
          </a:xfrm>
        </p:spPr>
        <p:txBody>
          <a:bodyPr/>
          <a:lstStyle/>
          <a:p>
            <a:r>
              <a:rPr lang="en-US" sz="2200" dirty="0">
                <a:solidFill>
                  <a:schemeClr val="tx1"/>
                </a:solidFill>
              </a:rPr>
              <a:t>INTERNSHIP E-Certificate(30Days Internship on Data Science Engineering)</a:t>
            </a:r>
          </a:p>
          <a:p>
            <a:r>
              <a:rPr lang="en-US" sz="2200" dirty="0">
                <a:solidFill>
                  <a:schemeClr val="tx1"/>
                </a:solidFill>
              </a:rPr>
              <a:t>Highly organized Video content</a:t>
            </a:r>
          </a:p>
          <a:p>
            <a:r>
              <a:rPr lang="en-US" sz="2200" dirty="0">
                <a:solidFill>
                  <a:schemeClr val="tx1"/>
                </a:solidFill>
              </a:rPr>
              <a:t>Download All Files</a:t>
            </a:r>
          </a:p>
          <a:p>
            <a:r>
              <a:rPr lang="en-US" sz="2200" dirty="0">
                <a:solidFill>
                  <a:schemeClr val="tx1"/>
                </a:solidFill>
              </a:rPr>
              <a:t>Download PPTs</a:t>
            </a:r>
          </a:p>
          <a:p>
            <a:r>
              <a:rPr lang="en-US" sz="2200" dirty="0">
                <a:solidFill>
                  <a:schemeClr val="tx1"/>
                </a:solidFill>
              </a:rPr>
              <a:t>Assignments</a:t>
            </a:r>
          </a:p>
          <a:p>
            <a:r>
              <a:rPr lang="en-US" sz="2200" dirty="0">
                <a:solidFill>
                  <a:schemeClr val="tx1"/>
                </a:solidFill>
              </a:rPr>
              <a:t>Flexible Time. </a:t>
            </a:r>
          </a:p>
          <a:p>
            <a:r>
              <a:rPr lang="en-US" sz="2200" dirty="0">
                <a:solidFill>
                  <a:schemeClr val="tx1"/>
                </a:solidFill>
              </a:rPr>
              <a:t>Access Period: 60Days from the date of payment</a:t>
            </a:r>
          </a:p>
        </p:txBody>
      </p:sp>
      <p:sp>
        <p:nvSpPr>
          <p:cNvPr id="2" name="Title 1"/>
          <p:cNvSpPr>
            <a:spLocks noGrp="1"/>
          </p:cNvSpPr>
          <p:nvPr>
            <p:ph type="title"/>
          </p:nvPr>
        </p:nvSpPr>
        <p:spPr>
          <a:xfrm>
            <a:off x="1115616" y="555526"/>
            <a:ext cx="6757704" cy="720080"/>
          </a:xfrm>
        </p:spPr>
        <p:txBody>
          <a:bodyPr/>
          <a:lstStyle/>
          <a:p>
            <a:r>
              <a:rPr lang="en-US" dirty="0" smtClean="0"/>
              <a:t>1 Month Internship in Data Science</a:t>
            </a:r>
            <a:endParaRPr lang="en-US" dirty="0"/>
          </a:p>
        </p:txBody>
      </p:sp>
    </p:spTree>
    <p:extLst>
      <p:ext uri="{BB962C8B-B14F-4D97-AF65-F5344CB8AC3E}">
        <p14:creationId xmlns:p14="http://schemas.microsoft.com/office/powerpoint/2010/main" val="1151580701"/>
      </p:ext>
    </p:extLst>
  </p:cSld>
  <p:clrMapOvr>
    <a:masterClrMapping/>
  </p:clrMapOvr>
  <mc:AlternateContent xmlns:mc="http://schemas.openxmlformats.org/markup-compatibility/2006" xmlns:p14="http://schemas.microsoft.com/office/powerpoint/2010/main">
    <mc:Choice Requires="p14">
      <p:transition spd="slow" p14:dur="2000" advTm="1793"/>
    </mc:Choice>
    <mc:Fallback xmlns="">
      <p:transition spd="slow" advTm="1793"/>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644" y="1077458"/>
            <a:ext cx="5220593" cy="515037"/>
          </a:xfrm>
        </p:spPr>
        <p:txBody>
          <a:bodyPr/>
          <a:lstStyle/>
          <a:p>
            <a:pPr>
              <a:buFont typeface="Arial" panose="020B0604020202020204" pitchFamily="34" charset="0"/>
              <a:buChar char="•"/>
            </a:pPr>
            <a:r>
              <a:rPr lang="en-US" sz="1600" b="1" dirty="0">
                <a:solidFill>
                  <a:srgbClr val="C00000"/>
                </a:solidFill>
                <a:latin typeface="+mj-lt"/>
              </a:rPr>
              <a:t>30 Days Learning Activity</a:t>
            </a:r>
          </a:p>
          <a:p>
            <a:pPr>
              <a:buFont typeface="Arial" panose="020B0604020202020204" pitchFamily="34" charset="0"/>
              <a:buChar char="•"/>
            </a:pPr>
            <a:r>
              <a:rPr lang="en-US" sz="1600" b="1" dirty="0">
                <a:solidFill>
                  <a:srgbClr val="C00000"/>
                </a:solidFill>
                <a:latin typeface="+mj-lt"/>
              </a:rPr>
              <a:t>Data Science Core Concepts</a:t>
            </a:r>
          </a:p>
          <a:p>
            <a:pPr>
              <a:buFont typeface="Arial" panose="020B0604020202020204" pitchFamily="34" charset="0"/>
              <a:buChar char="•"/>
            </a:pPr>
            <a:r>
              <a:rPr lang="en-US" sz="1600" b="1" dirty="0">
                <a:solidFill>
                  <a:srgbClr val="C00000"/>
                </a:solidFill>
                <a:latin typeface="+mj-lt"/>
              </a:rPr>
              <a:t>10 + Projects</a:t>
            </a:r>
          </a:p>
          <a:p>
            <a:pPr marL="296890" indent="-193624">
              <a:buFont typeface="Arial" panose="020B0604020202020204" pitchFamily="34" charset="0"/>
              <a:buChar char="•"/>
            </a:pPr>
            <a:endParaRPr lang="en-US" sz="1600" b="1" dirty="0">
              <a:solidFill>
                <a:srgbClr val="C00000"/>
              </a:solidFill>
              <a:latin typeface="+mj-lt"/>
            </a:endParaRPr>
          </a:p>
        </p:txBody>
      </p:sp>
      <p:sp>
        <p:nvSpPr>
          <p:cNvPr id="2" name="Title 1"/>
          <p:cNvSpPr>
            <a:spLocks noGrp="1"/>
          </p:cNvSpPr>
          <p:nvPr>
            <p:ph type="title"/>
          </p:nvPr>
        </p:nvSpPr>
        <p:spPr>
          <a:xfrm>
            <a:off x="374752" y="691649"/>
            <a:ext cx="5684687" cy="569097"/>
          </a:xfrm>
        </p:spPr>
        <p:txBody>
          <a:bodyPr/>
          <a:lstStyle/>
          <a:p>
            <a:r>
              <a:rPr lang="en-US" sz="3700" dirty="0"/>
              <a:t>What You Will Get???</a:t>
            </a:r>
          </a:p>
        </p:txBody>
      </p:sp>
      <p:grpSp>
        <p:nvGrpSpPr>
          <p:cNvPr id="8" name="Group 7"/>
          <p:cNvGrpSpPr/>
          <p:nvPr/>
        </p:nvGrpSpPr>
        <p:grpSpPr>
          <a:xfrm>
            <a:off x="4899738" y="574927"/>
            <a:ext cx="1823433" cy="979089"/>
            <a:chOff x="5241107" y="-2381"/>
            <a:chExt cx="2690830" cy="1444761"/>
          </a:xfrm>
        </p:grpSpPr>
        <p:grpSp>
          <p:nvGrpSpPr>
            <p:cNvPr id="4" name="Google Shape;859;p31"/>
            <p:cNvGrpSpPr/>
            <p:nvPr/>
          </p:nvGrpSpPr>
          <p:grpSpPr>
            <a:xfrm rot="474658">
              <a:off x="5241107" y="-2381"/>
              <a:ext cx="2683665" cy="1444761"/>
              <a:chOff x="4345425" y="2175475"/>
              <a:chExt cx="800750" cy="176025"/>
            </a:xfrm>
          </p:grpSpPr>
          <p:sp>
            <p:nvSpPr>
              <p:cNvPr id="5" name="Google Shape;860;p31"/>
              <p:cNvSpPr/>
              <p:nvPr/>
            </p:nvSpPr>
            <p:spPr>
              <a:xfrm>
                <a:off x="4351850" y="2175475"/>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91425" tIns="91425" rIns="91425" bIns="91425" anchor="ctr" anchorCtr="0">
                <a:noAutofit/>
              </a:bodyPr>
              <a:lstStyle/>
              <a:p>
                <a:endParaRPr dirty="0"/>
              </a:p>
            </p:txBody>
          </p:sp>
          <p:sp>
            <p:nvSpPr>
              <p:cNvPr id="6" name="Google Shape;861;p31"/>
              <p:cNvSpPr/>
              <p:nvPr/>
            </p:nvSpPr>
            <p:spPr>
              <a:xfrm>
                <a:off x="4345425" y="2195925"/>
                <a:ext cx="800750"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91425" tIns="91425" rIns="91425" bIns="91425" anchor="ctr" anchorCtr="0">
                <a:noAutofit/>
              </a:bodyPr>
              <a:lstStyle/>
              <a:p>
                <a:endParaRPr dirty="0"/>
              </a:p>
            </p:txBody>
          </p:sp>
        </p:grpSp>
        <p:sp>
          <p:nvSpPr>
            <p:cNvPr id="7" name="Google Shape;871;p31"/>
            <p:cNvSpPr txBox="1">
              <a:spLocks/>
            </p:cNvSpPr>
            <p:nvPr/>
          </p:nvSpPr>
          <p:spPr>
            <a:xfrm>
              <a:off x="5425737" y="386344"/>
              <a:ext cx="2506200" cy="406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b="1" dirty="0">
                  <a:solidFill>
                    <a:schemeClr val="dk1"/>
                  </a:solidFill>
                  <a:latin typeface="Itim"/>
                  <a:ea typeface="Itim"/>
                  <a:cs typeface="Itim"/>
                  <a:sym typeface="Itim"/>
                </a:rPr>
                <a:t>Complete Project Files</a:t>
              </a:r>
            </a:p>
          </p:txBody>
        </p:sp>
      </p:grpSp>
      <p:grpSp>
        <p:nvGrpSpPr>
          <p:cNvPr id="9" name="Group 8"/>
          <p:cNvGrpSpPr/>
          <p:nvPr/>
        </p:nvGrpSpPr>
        <p:grpSpPr>
          <a:xfrm>
            <a:off x="5472029" y="1458415"/>
            <a:ext cx="1818578" cy="979089"/>
            <a:chOff x="5241107" y="-2381"/>
            <a:chExt cx="2683665" cy="1444761"/>
          </a:xfrm>
        </p:grpSpPr>
        <p:grpSp>
          <p:nvGrpSpPr>
            <p:cNvPr id="10" name="Google Shape;859;p31"/>
            <p:cNvGrpSpPr/>
            <p:nvPr/>
          </p:nvGrpSpPr>
          <p:grpSpPr>
            <a:xfrm rot="474658">
              <a:off x="5241107" y="-2381"/>
              <a:ext cx="2683665" cy="1444761"/>
              <a:chOff x="4345425" y="2175475"/>
              <a:chExt cx="800750" cy="176025"/>
            </a:xfrm>
          </p:grpSpPr>
          <p:sp>
            <p:nvSpPr>
              <p:cNvPr id="12" name="Google Shape;860;p31"/>
              <p:cNvSpPr/>
              <p:nvPr/>
            </p:nvSpPr>
            <p:spPr>
              <a:xfrm>
                <a:off x="4351850" y="2175475"/>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91425" tIns="91425" rIns="91425" bIns="91425" anchor="ctr" anchorCtr="0">
                <a:noAutofit/>
              </a:bodyPr>
              <a:lstStyle/>
              <a:p>
                <a:endParaRPr dirty="0"/>
              </a:p>
            </p:txBody>
          </p:sp>
          <p:sp>
            <p:nvSpPr>
              <p:cNvPr id="13" name="Google Shape;861;p31"/>
              <p:cNvSpPr/>
              <p:nvPr/>
            </p:nvSpPr>
            <p:spPr>
              <a:xfrm>
                <a:off x="4345425" y="2195925"/>
                <a:ext cx="800750"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91425" tIns="91425" rIns="91425" bIns="91425" anchor="ctr" anchorCtr="0">
                <a:noAutofit/>
              </a:bodyPr>
              <a:lstStyle/>
              <a:p>
                <a:endParaRPr dirty="0"/>
              </a:p>
            </p:txBody>
          </p:sp>
        </p:grpSp>
        <p:sp>
          <p:nvSpPr>
            <p:cNvPr id="11" name="Google Shape;871;p31"/>
            <p:cNvSpPr txBox="1">
              <a:spLocks/>
            </p:cNvSpPr>
            <p:nvPr/>
          </p:nvSpPr>
          <p:spPr>
            <a:xfrm>
              <a:off x="5299666" y="408089"/>
              <a:ext cx="2506200" cy="406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b="1" dirty="0">
                  <a:solidFill>
                    <a:schemeClr val="dk1"/>
                  </a:solidFill>
                  <a:latin typeface="Itim"/>
                  <a:ea typeface="Itim"/>
                  <a:cs typeface="Itim"/>
                  <a:sym typeface="Itim"/>
                </a:rPr>
                <a:t>Project PPT</a:t>
              </a:r>
            </a:p>
          </p:txBody>
        </p:sp>
      </p:grpSp>
      <p:grpSp>
        <p:nvGrpSpPr>
          <p:cNvPr id="14" name="Group 13"/>
          <p:cNvGrpSpPr/>
          <p:nvPr/>
        </p:nvGrpSpPr>
        <p:grpSpPr>
          <a:xfrm>
            <a:off x="5645299" y="2308739"/>
            <a:ext cx="2680342" cy="1070521"/>
            <a:chOff x="5004003" y="-41614"/>
            <a:chExt cx="3955366" cy="1579680"/>
          </a:xfrm>
        </p:grpSpPr>
        <p:grpSp>
          <p:nvGrpSpPr>
            <p:cNvPr id="15" name="Google Shape;859;p31"/>
            <p:cNvGrpSpPr/>
            <p:nvPr/>
          </p:nvGrpSpPr>
          <p:grpSpPr>
            <a:xfrm rot="474658">
              <a:off x="5004003" y="-41614"/>
              <a:ext cx="3592984" cy="1579680"/>
              <a:chOff x="4275220" y="2167013"/>
              <a:chExt cx="1072072" cy="192463"/>
            </a:xfrm>
          </p:grpSpPr>
          <p:sp>
            <p:nvSpPr>
              <p:cNvPr id="17" name="Google Shape;860;p31"/>
              <p:cNvSpPr/>
              <p:nvPr/>
            </p:nvSpPr>
            <p:spPr>
              <a:xfrm>
                <a:off x="4361285" y="2203201"/>
                <a:ext cx="763000" cy="156275"/>
              </a:xfrm>
              <a:custGeom>
                <a:avLst/>
                <a:gdLst/>
                <a:ahLst/>
                <a:cxnLst/>
                <a:rect l="l" t="t" r="r" b="b"/>
                <a:pathLst>
                  <a:path w="30520" h="6251" extrusionOk="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spcFirstLastPara="1" wrap="square" lIns="91425" tIns="91425" rIns="91425" bIns="91425" anchor="ctr" anchorCtr="0">
                <a:noAutofit/>
              </a:bodyPr>
              <a:lstStyle/>
              <a:p>
                <a:endParaRPr dirty="0"/>
              </a:p>
            </p:txBody>
          </p:sp>
          <p:sp>
            <p:nvSpPr>
              <p:cNvPr id="18" name="Google Shape;861;p31"/>
              <p:cNvSpPr/>
              <p:nvPr/>
            </p:nvSpPr>
            <p:spPr>
              <a:xfrm>
                <a:off x="4275220" y="2167013"/>
                <a:ext cx="1072072" cy="155575"/>
              </a:xfrm>
              <a:custGeom>
                <a:avLst/>
                <a:gdLst/>
                <a:ahLst/>
                <a:cxnLst/>
                <a:rect l="l" t="t" r="r" b="b"/>
                <a:pathLst>
                  <a:path w="32030" h="6223" extrusionOk="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spcFirstLastPara="1" wrap="square" lIns="91425" tIns="91425" rIns="91425" bIns="91425" anchor="ctr" anchorCtr="0">
                <a:noAutofit/>
              </a:bodyPr>
              <a:lstStyle/>
              <a:p>
                <a:endParaRPr dirty="0"/>
              </a:p>
            </p:txBody>
          </p:sp>
        </p:grpSp>
        <p:sp>
          <p:nvSpPr>
            <p:cNvPr id="16" name="Google Shape;871;p31"/>
            <p:cNvSpPr txBox="1">
              <a:spLocks/>
            </p:cNvSpPr>
            <p:nvPr/>
          </p:nvSpPr>
          <p:spPr>
            <a:xfrm>
              <a:off x="5198090" y="277520"/>
              <a:ext cx="3761279" cy="406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1600"/>
              </a:pPr>
              <a:r>
                <a:rPr lang="en-US" b="1" dirty="0">
                  <a:solidFill>
                    <a:schemeClr val="dk1"/>
                  </a:solidFill>
                  <a:latin typeface="Itim"/>
                  <a:ea typeface="Itim"/>
                  <a:cs typeface="Itim"/>
                  <a:sym typeface="Itim"/>
                </a:rPr>
                <a:t>Video Class Access for 2 Months</a:t>
              </a:r>
            </a:p>
          </p:txBody>
        </p:sp>
      </p:grpSp>
      <p:grpSp>
        <p:nvGrpSpPr>
          <p:cNvPr id="19" name="Google Shape;1488;p43"/>
          <p:cNvGrpSpPr/>
          <p:nvPr/>
        </p:nvGrpSpPr>
        <p:grpSpPr>
          <a:xfrm>
            <a:off x="5505865" y="3740922"/>
            <a:ext cx="2596460" cy="736818"/>
            <a:chOff x="6554696" y="509501"/>
            <a:chExt cx="711709" cy="802366"/>
          </a:xfrm>
        </p:grpSpPr>
        <p:sp>
          <p:nvSpPr>
            <p:cNvPr id="20" name="Google Shape;1489;p43"/>
            <p:cNvSpPr/>
            <p:nvPr/>
          </p:nvSpPr>
          <p:spPr>
            <a:xfrm>
              <a:off x="6554696" y="532636"/>
              <a:ext cx="696978" cy="779231"/>
            </a:xfrm>
            <a:custGeom>
              <a:avLst/>
              <a:gdLst/>
              <a:ahLst/>
              <a:cxnLst/>
              <a:rect l="l" t="t" r="r" b="b"/>
              <a:pathLst>
                <a:path w="20913" h="23381" extrusionOk="0">
                  <a:moveTo>
                    <a:pt x="4201" y="1"/>
                  </a:moveTo>
                  <a:cubicBezTo>
                    <a:pt x="1903" y="1"/>
                    <a:pt x="28" y="1866"/>
                    <a:pt x="28" y="4165"/>
                  </a:cubicBezTo>
                  <a:lnTo>
                    <a:pt x="1" y="17073"/>
                  </a:lnTo>
                  <a:cubicBezTo>
                    <a:pt x="1" y="18903"/>
                    <a:pt x="1190" y="20516"/>
                    <a:pt x="2930" y="21057"/>
                  </a:cubicBezTo>
                  <a:lnTo>
                    <a:pt x="9736" y="23193"/>
                  </a:lnTo>
                  <a:cubicBezTo>
                    <a:pt x="10143" y="23318"/>
                    <a:pt x="10563" y="23381"/>
                    <a:pt x="10982" y="23381"/>
                  </a:cubicBezTo>
                  <a:cubicBezTo>
                    <a:pt x="11444" y="23381"/>
                    <a:pt x="11906" y="23304"/>
                    <a:pt x="12350" y="23148"/>
                  </a:cubicBezTo>
                  <a:lnTo>
                    <a:pt x="18092" y="21147"/>
                  </a:lnTo>
                  <a:cubicBezTo>
                    <a:pt x="19759" y="20570"/>
                    <a:pt x="20886" y="18993"/>
                    <a:pt x="20886" y="17217"/>
                  </a:cubicBezTo>
                  <a:lnTo>
                    <a:pt x="20913" y="4201"/>
                  </a:lnTo>
                  <a:cubicBezTo>
                    <a:pt x="20913" y="1903"/>
                    <a:pt x="19047" y="28"/>
                    <a:pt x="16748" y="28"/>
                  </a:cubicBezTo>
                  <a:lnTo>
                    <a:pt x="4201" y="1"/>
                  </a:lnTo>
                  <a:close/>
                </a:path>
              </a:pathLst>
            </a:custGeom>
            <a:solidFill>
              <a:schemeClr val="accent3"/>
            </a:solidFill>
            <a:ln>
              <a:noFill/>
            </a:ln>
          </p:spPr>
          <p:txBody>
            <a:bodyPr spcFirstLastPara="1" wrap="square" lIns="91425" tIns="91425" rIns="91425" bIns="91425" anchor="ctr" anchorCtr="0">
              <a:noAutofit/>
            </a:bodyPr>
            <a:lstStyle/>
            <a:p>
              <a:pPr algn="ctr"/>
              <a:r>
                <a:rPr lang="en-US" sz="1400" dirty="0"/>
                <a:t>Get chance to Enroll 1-Month Internship on demand</a:t>
              </a:r>
              <a:endParaRPr sz="1400" dirty="0"/>
            </a:p>
          </p:txBody>
        </p:sp>
        <p:sp>
          <p:nvSpPr>
            <p:cNvPr id="21" name="Google Shape;1490;p43"/>
            <p:cNvSpPr/>
            <p:nvPr/>
          </p:nvSpPr>
          <p:spPr>
            <a:xfrm>
              <a:off x="6554696" y="509501"/>
              <a:ext cx="711709" cy="793261"/>
            </a:xfrm>
            <a:custGeom>
              <a:avLst/>
              <a:gdLst/>
              <a:ahLst/>
              <a:cxnLst/>
              <a:rect l="l" t="t" r="r" b="b"/>
              <a:pathLst>
                <a:path w="21355" h="23802" extrusionOk="0">
                  <a:moveTo>
                    <a:pt x="5138" y="442"/>
                  </a:moveTo>
                  <a:lnTo>
                    <a:pt x="7572" y="451"/>
                  </a:lnTo>
                  <a:lnTo>
                    <a:pt x="12440" y="469"/>
                  </a:lnTo>
                  <a:lnTo>
                    <a:pt x="14873" y="469"/>
                  </a:lnTo>
                  <a:lnTo>
                    <a:pt x="16090" y="478"/>
                  </a:lnTo>
                  <a:cubicBezTo>
                    <a:pt x="16249" y="478"/>
                    <a:pt x="16412" y="477"/>
                    <a:pt x="16574" y="477"/>
                  </a:cubicBezTo>
                  <a:cubicBezTo>
                    <a:pt x="16817" y="477"/>
                    <a:pt x="17058" y="480"/>
                    <a:pt x="17280" y="496"/>
                  </a:cubicBezTo>
                  <a:cubicBezTo>
                    <a:pt x="17659" y="541"/>
                    <a:pt x="18037" y="622"/>
                    <a:pt x="18389" y="766"/>
                  </a:cubicBezTo>
                  <a:cubicBezTo>
                    <a:pt x="18740" y="920"/>
                    <a:pt x="19083" y="1109"/>
                    <a:pt x="19380" y="1352"/>
                  </a:cubicBezTo>
                  <a:cubicBezTo>
                    <a:pt x="19669" y="1596"/>
                    <a:pt x="19939" y="1866"/>
                    <a:pt x="20155" y="2191"/>
                  </a:cubicBezTo>
                  <a:cubicBezTo>
                    <a:pt x="20363" y="2506"/>
                    <a:pt x="20534" y="2849"/>
                    <a:pt x="20651" y="3209"/>
                  </a:cubicBezTo>
                  <a:cubicBezTo>
                    <a:pt x="20759" y="3579"/>
                    <a:pt x="20832" y="3948"/>
                    <a:pt x="20832" y="4336"/>
                  </a:cubicBezTo>
                  <a:cubicBezTo>
                    <a:pt x="20841" y="4733"/>
                    <a:pt x="20832" y="5147"/>
                    <a:pt x="20832" y="5544"/>
                  </a:cubicBezTo>
                  <a:lnTo>
                    <a:pt x="20841" y="7978"/>
                  </a:lnTo>
                  <a:lnTo>
                    <a:pt x="20850" y="12845"/>
                  </a:lnTo>
                  <a:lnTo>
                    <a:pt x="20850" y="15279"/>
                  </a:lnTo>
                  <a:lnTo>
                    <a:pt x="20850" y="16496"/>
                  </a:lnTo>
                  <a:lnTo>
                    <a:pt x="20850" y="17109"/>
                  </a:lnTo>
                  <a:lnTo>
                    <a:pt x="20859" y="17406"/>
                  </a:lnTo>
                  <a:lnTo>
                    <a:pt x="20841" y="17704"/>
                  </a:lnTo>
                  <a:cubicBezTo>
                    <a:pt x="20795" y="18470"/>
                    <a:pt x="20516" y="19218"/>
                    <a:pt x="20047" y="19831"/>
                  </a:cubicBezTo>
                  <a:cubicBezTo>
                    <a:pt x="19579" y="20453"/>
                    <a:pt x="18930" y="20921"/>
                    <a:pt x="18208" y="21183"/>
                  </a:cubicBezTo>
                  <a:lnTo>
                    <a:pt x="13602" y="22769"/>
                  </a:lnTo>
                  <a:lnTo>
                    <a:pt x="12458" y="23175"/>
                  </a:lnTo>
                  <a:cubicBezTo>
                    <a:pt x="12088" y="23292"/>
                    <a:pt x="11709" y="23364"/>
                    <a:pt x="11322" y="23382"/>
                  </a:cubicBezTo>
                  <a:cubicBezTo>
                    <a:pt x="11267" y="23385"/>
                    <a:pt x="11211" y="23386"/>
                    <a:pt x="11156" y="23386"/>
                  </a:cubicBezTo>
                  <a:cubicBezTo>
                    <a:pt x="10830" y="23386"/>
                    <a:pt x="10500" y="23342"/>
                    <a:pt x="10177" y="23265"/>
                  </a:cubicBezTo>
                  <a:cubicBezTo>
                    <a:pt x="9997" y="23211"/>
                    <a:pt x="9798" y="23148"/>
                    <a:pt x="9609" y="23085"/>
                  </a:cubicBezTo>
                  <a:lnTo>
                    <a:pt x="9023" y="22905"/>
                  </a:lnTo>
                  <a:lnTo>
                    <a:pt x="4381" y="21453"/>
                  </a:lnTo>
                  <a:lnTo>
                    <a:pt x="3218" y="21093"/>
                  </a:lnTo>
                  <a:cubicBezTo>
                    <a:pt x="2849" y="20976"/>
                    <a:pt x="2497" y="20813"/>
                    <a:pt x="2173" y="20597"/>
                  </a:cubicBezTo>
                  <a:cubicBezTo>
                    <a:pt x="1542" y="20173"/>
                    <a:pt x="1001" y="19578"/>
                    <a:pt x="676" y="18866"/>
                  </a:cubicBezTo>
                  <a:cubicBezTo>
                    <a:pt x="505" y="18515"/>
                    <a:pt x="397" y="18136"/>
                    <a:pt x="343" y="17749"/>
                  </a:cubicBezTo>
                  <a:cubicBezTo>
                    <a:pt x="298" y="17361"/>
                    <a:pt x="316" y="16955"/>
                    <a:pt x="316" y="16550"/>
                  </a:cubicBezTo>
                  <a:lnTo>
                    <a:pt x="334" y="14116"/>
                  </a:lnTo>
                  <a:lnTo>
                    <a:pt x="388" y="9248"/>
                  </a:lnTo>
                  <a:cubicBezTo>
                    <a:pt x="397" y="7626"/>
                    <a:pt x="406" y="6003"/>
                    <a:pt x="415" y="4381"/>
                  </a:cubicBezTo>
                  <a:cubicBezTo>
                    <a:pt x="424" y="3993"/>
                    <a:pt x="478" y="3606"/>
                    <a:pt x="586" y="3245"/>
                  </a:cubicBezTo>
                  <a:cubicBezTo>
                    <a:pt x="703" y="2876"/>
                    <a:pt x="866" y="2524"/>
                    <a:pt x="1082" y="2200"/>
                  </a:cubicBezTo>
                  <a:cubicBezTo>
                    <a:pt x="1298" y="1884"/>
                    <a:pt x="1551" y="1596"/>
                    <a:pt x="1848" y="1343"/>
                  </a:cubicBezTo>
                  <a:cubicBezTo>
                    <a:pt x="2155" y="1109"/>
                    <a:pt x="2479" y="902"/>
                    <a:pt x="2831" y="748"/>
                  </a:cubicBezTo>
                  <a:cubicBezTo>
                    <a:pt x="3191" y="604"/>
                    <a:pt x="3561" y="505"/>
                    <a:pt x="3948" y="460"/>
                  </a:cubicBezTo>
                  <a:cubicBezTo>
                    <a:pt x="4039" y="451"/>
                    <a:pt x="4138" y="451"/>
                    <a:pt x="4237" y="442"/>
                  </a:cubicBezTo>
                  <a:close/>
                  <a:moveTo>
                    <a:pt x="4381" y="0"/>
                  </a:moveTo>
                  <a:lnTo>
                    <a:pt x="4219" y="9"/>
                  </a:lnTo>
                  <a:cubicBezTo>
                    <a:pt x="4111" y="18"/>
                    <a:pt x="4003" y="18"/>
                    <a:pt x="3894" y="27"/>
                  </a:cubicBezTo>
                  <a:cubicBezTo>
                    <a:pt x="3471" y="81"/>
                    <a:pt x="3056" y="190"/>
                    <a:pt x="2668" y="352"/>
                  </a:cubicBezTo>
                  <a:cubicBezTo>
                    <a:pt x="2272" y="523"/>
                    <a:pt x="1911" y="748"/>
                    <a:pt x="1578" y="1019"/>
                  </a:cubicBezTo>
                  <a:cubicBezTo>
                    <a:pt x="1253" y="1289"/>
                    <a:pt x="965" y="1614"/>
                    <a:pt x="731" y="1965"/>
                  </a:cubicBezTo>
                  <a:cubicBezTo>
                    <a:pt x="496" y="2326"/>
                    <a:pt x="316" y="2713"/>
                    <a:pt x="190" y="3119"/>
                  </a:cubicBezTo>
                  <a:cubicBezTo>
                    <a:pt x="63" y="3534"/>
                    <a:pt x="9" y="3957"/>
                    <a:pt x="0" y="4381"/>
                  </a:cubicBezTo>
                  <a:cubicBezTo>
                    <a:pt x="0" y="6003"/>
                    <a:pt x="0" y="7626"/>
                    <a:pt x="9" y="9248"/>
                  </a:cubicBezTo>
                  <a:lnTo>
                    <a:pt x="54" y="14116"/>
                  </a:lnTo>
                  <a:lnTo>
                    <a:pt x="54" y="16550"/>
                  </a:lnTo>
                  <a:lnTo>
                    <a:pt x="54" y="17154"/>
                  </a:lnTo>
                  <a:cubicBezTo>
                    <a:pt x="54" y="17253"/>
                    <a:pt x="54" y="17361"/>
                    <a:pt x="63" y="17469"/>
                  </a:cubicBezTo>
                  <a:cubicBezTo>
                    <a:pt x="63" y="17568"/>
                    <a:pt x="72" y="17676"/>
                    <a:pt x="81" y="17776"/>
                  </a:cubicBezTo>
                  <a:cubicBezTo>
                    <a:pt x="127" y="18190"/>
                    <a:pt x="217" y="18605"/>
                    <a:pt x="370" y="19002"/>
                  </a:cubicBezTo>
                  <a:cubicBezTo>
                    <a:pt x="676" y="19786"/>
                    <a:pt x="1226" y="20489"/>
                    <a:pt x="1947" y="20949"/>
                  </a:cubicBezTo>
                  <a:cubicBezTo>
                    <a:pt x="2299" y="21183"/>
                    <a:pt x="2696" y="21363"/>
                    <a:pt x="3092" y="21489"/>
                  </a:cubicBezTo>
                  <a:lnTo>
                    <a:pt x="4255" y="21859"/>
                  </a:lnTo>
                  <a:lnTo>
                    <a:pt x="8897" y="23310"/>
                  </a:lnTo>
                  <a:lnTo>
                    <a:pt x="9483" y="23490"/>
                  </a:lnTo>
                  <a:cubicBezTo>
                    <a:pt x="9672" y="23554"/>
                    <a:pt x="9862" y="23617"/>
                    <a:pt x="10078" y="23671"/>
                  </a:cubicBezTo>
                  <a:cubicBezTo>
                    <a:pt x="10418" y="23761"/>
                    <a:pt x="10777" y="23801"/>
                    <a:pt x="11133" y="23801"/>
                  </a:cubicBezTo>
                  <a:cubicBezTo>
                    <a:pt x="11202" y="23801"/>
                    <a:pt x="11271" y="23800"/>
                    <a:pt x="11340" y="23797"/>
                  </a:cubicBezTo>
                  <a:cubicBezTo>
                    <a:pt x="11764" y="23779"/>
                    <a:pt x="12187" y="23698"/>
                    <a:pt x="12593" y="23563"/>
                  </a:cubicBezTo>
                  <a:lnTo>
                    <a:pt x="13738" y="23157"/>
                  </a:lnTo>
                  <a:lnTo>
                    <a:pt x="18335" y="21552"/>
                  </a:lnTo>
                  <a:cubicBezTo>
                    <a:pt x="19137" y="21273"/>
                    <a:pt x="19858" y="20759"/>
                    <a:pt x="20372" y="20083"/>
                  </a:cubicBezTo>
                  <a:cubicBezTo>
                    <a:pt x="20895" y="19407"/>
                    <a:pt x="21210" y="18578"/>
                    <a:pt x="21273" y="17731"/>
                  </a:cubicBezTo>
                  <a:lnTo>
                    <a:pt x="21282" y="17406"/>
                  </a:lnTo>
                  <a:lnTo>
                    <a:pt x="21282" y="17109"/>
                  </a:lnTo>
                  <a:lnTo>
                    <a:pt x="21291" y="16496"/>
                  </a:lnTo>
                  <a:lnTo>
                    <a:pt x="21291" y="15279"/>
                  </a:lnTo>
                  <a:lnTo>
                    <a:pt x="21309" y="12845"/>
                  </a:lnTo>
                  <a:lnTo>
                    <a:pt x="21327" y="7978"/>
                  </a:lnTo>
                  <a:lnTo>
                    <a:pt x="21345" y="5544"/>
                  </a:lnTo>
                  <a:cubicBezTo>
                    <a:pt x="21345" y="5138"/>
                    <a:pt x="21354" y="4742"/>
                    <a:pt x="21345" y="4327"/>
                  </a:cubicBezTo>
                  <a:cubicBezTo>
                    <a:pt x="21336" y="3894"/>
                    <a:pt x="21255" y="3471"/>
                    <a:pt x="21129" y="3056"/>
                  </a:cubicBezTo>
                  <a:cubicBezTo>
                    <a:pt x="20994" y="2650"/>
                    <a:pt x="20795" y="2263"/>
                    <a:pt x="20561" y="1911"/>
                  </a:cubicBezTo>
                  <a:cubicBezTo>
                    <a:pt x="20309" y="1551"/>
                    <a:pt x="20011" y="1244"/>
                    <a:pt x="19678" y="974"/>
                  </a:cubicBezTo>
                  <a:cubicBezTo>
                    <a:pt x="19344" y="694"/>
                    <a:pt x="18966" y="487"/>
                    <a:pt x="18569" y="325"/>
                  </a:cubicBezTo>
                  <a:cubicBezTo>
                    <a:pt x="18172" y="153"/>
                    <a:pt x="17749" y="72"/>
                    <a:pt x="17325" y="18"/>
                  </a:cubicBezTo>
                  <a:cubicBezTo>
                    <a:pt x="17109" y="5"/>
                    <a:pt x="16901" y="2"/>
                    <a:pt x="16698" y="2"/>
                  </a:cubicBezTo>
                  <a:cubicBezTo>
                    <a:pt x="16596" y="2"/>
                    <a:pt x="16494" y="3"/>
                    <a:pt x="16393" y="3"/>
                  </a:cubicBezTo>
                  <a:cubicBezTo>
                    <a:pt x="16292" y="3"/>
                    <a:pt x="16192" y="2"/>
                    <a:pt x="16090" y="0"/>
                  </a:cubicBezTo>
                  <a:close/>
                </a:path>
              </a:pathLst>
            </a:custGeom>
            <a:solidFill>
              <a:schemeClr val="dk2"/>
            </a:solidFill>
            <a:ln>
              <a:noFill/>
            </a:ln>
          </p:spPr>
          <p:txBody>
            <a:bodyPr spcFirstLastPara="1" wrap="square" lIns="91425" tIns="91425" rIns="91425" bIns="91425" anchor="ctr" anchorCtr="0">
              <a:noAutofit/>
            </a:bodyPr>
            <a:lstStyle/>
            <a:p>
              <a:endParaRPr dirty="0"/>
            </a:p>
          </p:txBody>
        </p:sp>
      </p:grpSp>
      <p:sp>
        <p:nvSpPr>
          <p:cNvPr id="22" name="Rectangle 21"/>
          <p:cNvSpPr/>
          <p:nvPr/>
        </p:nvSpPr>
        <p:spPr>
          <a:xfrm>
            <a:off x="672155" y="1949102"/>
            <a:ext cx="5089883" cy="2463222"/>
          </a:xfrm>
          <a:prstGeom prst="rect">
            <a:avLst/>
          </a:prstGeom>
        </p:spPr>
        <p:txBody>
          <a:bodyPr wrap="square" lIns="61960" tIns="30980" rIns="61960" bIns="30980">
            <a:spAutoFit/>
          </a:bodyPr>
          <a:lstStyle/>
          <a:p>
            <a:pPr marL="232349" indent="-232349">
              <a:buFont typeface="+mj-lt"/>
              <a:buAutoNum type="arabicPeriod"/>
            </a:pPr>
            <a:r>
              <a:rPr lang="en-US" sz="1200" dirty="0"/>
              <a:t>Spatial Data Science For  Covid-19 Disease Prediction     </a:t>
            </a:r>
          </a:p>
          <a:p>
            <a:pPr marL="232349" indent="-232349">
              <a:buFont typeface="+mj-lt"/>
              <a:buAutoNum type="arabicPeriod"/>
            </a:pPr>
            <a:r>
              <a:rPr lang="en-US" sz="1200" dirty="0"/>
              <a:t>Parkinson’s Disease Prediction-</a:t>
            </a:r>
            <a:r>
              <a:rPr lang="en-US" sz="1200" dirty="0" err="1"/>
              <a:t>XGBoost</a:t>
            </a:r>
            <a:r>
              <a:rPr lang="en-US" sz="1200" dirty="0"/>
              <a:t> Classifier</a:t>
            </a:r>
          </a:p>
          <a:p>
            <a:pPr marL="232349" indent="-232349">
              <a:buFont typeface="+mj-lt"/>
              <a:buAutoNum type="arabicPeriod"/>
            </a:pPr>
            <a:r>
              <a:rPr lang="en-US" sz="1200" dirty="0"/>
              <a:t>House Price Prediction-Random Forest Regression</a:t>
            </a:r>
          </a:p>
          <a:p>
            <a:pPr marL="232349" indent="-232349">
              <a:buFont typeface="+mj-lt"/>
              <a:buAutoNum type="arabicPeriod"/>
            </a:pPr>
            <a:r>
              <a:rPr lang="en-US" sz="1200" dirty="0"/>
              <a:t>Customer Segmentation Using ML-K-Means Clustering</a:t>
            </a:r>
          </a:p>
          <a:p>
            <a:pPr marL="232349" indent="-232349">
              <a:buFont typeface="+mj-lt"/>
              <a:buAutoNum type="arabicPeriod"/>
            </a:pPr>
            <a:r>
              <a:rPr lang="en-US" sz="1200" dirty="0"/>
              <a:t>Home Loan Prediction-Decision Tree Classifier</a:t>
            </a:r>
          </a:p>
          <a:p>
            <a:pPr marL="232349" indent="-232349">
              <a:buFont typeface="+mj-lt"/>
              <a:buAutoNum type="arabicPeriod"/>
            </a:pPr>
            <a:r>
              <a:rPr lang="en-US" sz="1200" dirty="0"/>
              <a:t>Spam Classification-NLP</a:t>
            </a:r>
          </a:p>
          <a:p>
            <a:pPr marL="232349" indent="-232349">
              <a:buFont typeface="+mj-lt"/>
              <a:buAutoNum type="arabicPeriod"/>
            </a:pPr>
            <a:r>
              <a:rPr lang="en-US" sz="1200" dirty="0"/>
              <a:t>Hand Written Digit Recognition Using Python-CNN</a:t>
            </a:r>
          </a:p>
          <a:p>
            <a:pPr marL="232349" indent="-232349">
              <a:buFont typeface="+mj-lt"/>
              <a:buAutoNum type="arabicPeriod"/>
            </a:pPr>
            <a:r>
              <a:rPr lang="en-US" sz="1200" dirty="0"/>
              <a:t>Churn Prediction-Deep Learning</a:t>
            </a:r>
          </a:p>
          <a:p>
            <a:pPr marL="232349" indent="-232349">
              <a:buFont typeface="+mj-lt"/>
              <a:buAutoNum type="arabicPeriod"/>
            </a:pPr>
            <a:r>
              <a:rPr lang="en-US" sz="1200" dirty="0"/>
              <a:t>Crop Yield Prediction</a:t>
            </a:r>
          </a:p>
          <a:p>
            <a:pPr marL="232349" indent="-232349">
              <a:buFont typeface="+mj-lt"/>
              <a:buAutoNum type="arabicPeriod"/>
            </a:pPr>
            <a:r>
              <a:rPr lang="en-US" sz="1200" dirty="0"/>
              <a:t>Ground water level prediction</a:t>
            </a:r>
          </a:p>
          <a:p>
            <a:pPr marL="232349" indent="-232349">
              <a:buFont typeface="Arial" panose="020B0604020202020204" pitchFamily="34" charset="0"/>
              <a:buChar char="•"/>
            </a:pPr>
            <a:endParaRPr lang="en-US" b="1" dirty="0" smtClean="0"/>
          </a:p>
          <a:p>
            <a:pPr marL="232349" indent="-232349">
              <a:buFont typeface="Arial" panose="020B0604020202020204" pitchFamily="34" charset="0"/>
              <a:buChar char="•"/>
            </a:pPr>
            <a:endParaRPr lang="en-US" dirty="0"/>
          </a:p>
        </p:txBody>
      </p:sp>
    </p:spTree>
    <p:extLst>
      <p:ext uri="{BB962C8B-B14F-4D97-AF65-F5344CB8AC3E}">
        <p14:creationId xmlns:p14="http://schemas.microsoft.com/office/powerpoint/2010/main" val="1640485415"/>
      </p:ext>
    </p:extLst>
  </p:cSld>
  <p:clrMapOvr>
    <a:masterClrMapping/>
  </p:clrMapOvr>
  <mc:AlternateContent xmlns:mc="http://schemas.openxmlformats.org/markup-compatibility/2006" xmlns:p14="http://schemas.microsoft.com/office/powerpoint/2010/main">
    <mc:Choice Requires="p14">
      <p:transition spd="slow" p14:dur="2000" advTm="3565"/>
    </mc:Choice>
    <mc:Fallback xmlns="">
      <p:transition spd="slow" advTm="3565"/>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540059" y="1439498"/>
            <a:ext cx="6306133" cy="2846622"/>
          </a:xfrm>
          <a:prstGeom prst="rect">
            <a:avLst/>
          </a:prstGeom>
        </p:spPr>
      </p:pic>
      <p:sp>
        <p:nvSpPr>
          <p:cNvPr id="3" name="Text Placeholder 2"/>
          <p:cNvSpPr>
            <a:spLocks noGrp="1"/>
          </p:cNvSpPr>
          <p:nvPr>
            <p:ph type="body" idx="1"/>
          </p:nvPr>
        </p:nvSpPr>
        <p:spPr>
          <a:xfrm>
            <a:off x="1309693" y="984688"/>
            <a:ext cx="6955683" cy="3416400"/>
          </a:xfrm>
        </p:spPr>
        <p:txBody>
          <a:bodyPr/>
          <a:lstStyle/>
          <a:p>
            <a:pPr marL="103266" indent="0">
              <a:buNone/>
            </a:pPr>
            <a:r>
              <a:rPr lang="en-US" sz="1400" dirty="0"/>
              <a:t>https://www.pantechelearning.com/data-science-master-class/</a:t>
            </a:r>
          </a:p>
          <a:p>
            <a:pPr marL="103266" indent="0">
              <a:buNone/>
            </a:pPr>
            <a:endParaRPr lang="en-US" sz="1400" dirty="0"/>
          </a:p>
        </p:txBody>
      </p:sp>
      <p:sp>
        <p:nvSpPr>
          <p:cNvPr id="2" name="Title 1"/>
          <p:cNvSpPr>
            <a:spLocks noGrp="1"/>
          </p:cNvSpPr>
          <p:nvPr>
            <p:ph type="title"/>
          </p:nvPr>
        </p:nvSpPr>
        <p:spPr/>
        <p:txBody>
          <a:bodyPr/>
          <a:lstStyle/>
          <a:p>
            <a:r>
              <a:rPr lang="en-US" sz="2700" dirty="0"/>
              <a:t>How to join in 1 month Internship</a:t>
            </a:r>
          </a:p>
        </p:txBody>
      </p:sp>
      <p:sp>
        <p:nvSpPr>
          <p:cNvPr id="8" name="Rounded Rectangle 7"/>
          <p:cNvSpPr/>
          <p:nvPr/>
        </p:nvSpPr>
        <p:spPr>
          <a:xfrm>
            <a:off x="2888157" y="4365878"/>
            <a:ext cx="3062009" cy="579889"/>
          </a:xfrm>
          <a:prstGeom prst="roundRect">
            <a:avLst/>
          </a:prstGeom>
        </p:spPr>
        <p:style>
          <a:lnRef idx="2">
            <a:schemeClr val="accent6"/>
          </a:lnRef>
          <a:fillRef idx="1">
            <a:schemeClr val="lt1"/>
          </a:fillRef>
          <a:effectRef idx="0">
            <a:schemeClr val="accent6"/>
          </a:effectRef>
          <a:fontRef idx="minor">
            <a:schemeClr val="dk1"/>
          </a:fontRef>
        </p:style>
        <p:txBody>
          <a:bodyPr lIns="61960" tIns="30980" rIns="61960" bIns="30980" rtlCol="0" anchor="ctr"/>
          <a:lstStyle/>
          <a:p>
            <a:pPr algn="ctr"/>
            <a:r>
              <a:rPr lang="en-US" sz="1600" dirty="0"/>
              <a:t>Coupon Code</a:t>
            </a:r>
            <a:r>
              <a:rPr lang="en-US" sz="1600"/>
              <a:t>: </a:t>
            </a:r>
            <a:r>
              <a:rPr lang="en-US" sz="1600" b="1" smtClean="0">
                <a:solidFill>
                  <a:srgbClr val="FF0000"/>
                </a:solidFill>
              </a:rPr>
              <a:t>DSABATCH4</a:t>
            </a:r>
            <a:endParaRPr lang="en-IN" sz="1600" b="1" dirty="0">
              <a:solidFill>
                <a:srgbClr val="FF0000"/>
              </a:solidFill>
            </a:endParaRPr>
          </a:p>
        </p:txBody>
      </p:sp>
      <p:sp>
        <p:nvSpPr>
          <p:cNvPr id="7" name="Right Arrow 6"/>
          <p:cNvSpPr/>
          <p:nvPr/>
        </p:nvSpPr>
        <p:spPr>
          <a:xfrm>
            <a:off x="199545" y="3019116"/>
            <a:ext cx="1340511" cy="7352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lIns="61960" tIns="30980" rIns="61960" bIns="30980" rtlCol="0" anchor="ctr"/>
          <a:lstStyle/>
          <a:p>
            <a:pPr algn="ctr"/>
            <a:r>
              <a:rPr lang="en-US" b="1" dirty="0" smtClean="0"/>
              <a:t>Click Here</a:t>
            </a:r>
            <a:endParaRPr lang="en-US" b="1" dirty="0"/>
          </a:p>
        </p:txBody>
      </p:sp>
    </p:spTree>
    <p:extLst>
      <p:ext uri="{BB962C8B-B14F-4D97-AF65-F5344CB8AC3E}">
        <p14:creationId xmlns:p14="http://schemas.microsoft.com/office/powerpoint/2010/main" val="3271013569"/>
      </p:ext>
    </p:extLst>
  </p:cSld>
  <p:clrMapOvr>
    <a:masterClrMapping/>
  </p:clrMapOvr>
  <mc:AlternateContent xmlns:mc="http://schemas.openxmlformats.org/markup-compatibility/2006" xmlns:p14="http://schemas.microsoft.com/office/powerpoint/2010/main">
    <mc:Choice Requires="p14">
      <p:transition spd="slow" p14:dur="2000" advTm="1765"/>
    </mc:Choice>
    <mc:Fallback xmlns="">
      <p:transition spd="slow" advTm="1765"/>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720001" y="514351"/>
            <a:ext cx="7704000" cy="4117803"/>
          </a:xfrm>
        </p:spPr>
        <p:txBody>
          <a:bodyPr/>
          <a:lstStyle/>
          <a:p>
            <a:pPr marL="103267" indent="0">
              <a:buNone/>
            </a:pP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1123950"/>
            <a:ext cx="5143500" cy="3333750"/>
          </a:xfrm>
          <a:prstGeom prst="rect">
            <a:avLst/>
          </a:prstGeom>
        </p:spPr>
      </p:pic>
    </p:spTree>
    <p:extLst>
      <p:ext uri="{BB962C8B-B14F-4D97-AF65-F5344CB8AC3E}">
        <p14:creationId xmlns:p14="http://schemas.microsoft.com/office/powerpoint/2010/main" val="318142251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is a data visualization and Business Intelligence tool that converts data from different data sources to  BI reports.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Power BI suite provides multiple software , connector and services – Power BI Desktop , Power BI service based on SaaS , and mobile power BI apps available for different platforms.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These set of services are used by business users to consume data and build BI reports.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16354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Pre - Requisites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Microsoft Excel.</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Data Modeling.</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Knowledge of  DAX language.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06488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Installation Steps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check the system requirements , installation files detail, users have to navigate to “Advanced download options”.</a:t>
            </a:r>
          </a:p>
          <a:p>
            <a:pPr algn="just">
              <a:lnSpc>
                <a:spcPct val="150000"/>
              </a:lnSpc>
              <a:spcBef>
                <a:spcPts val="0"/>
              </a:spcBef>
            </a:pPr>
            <a:endParaRPr lang="en-US" sz="2000" dirty="0">
              <a:latin typeface="Times New Roman" panose="02020603050405020304" pitchFamily="18" charset="0"/>
              <a:cs typeface="Times New Roman" panose="02020603050405020304" pitchFamily="18" charset="0"/>
            </a:endParaRPr>
          </a:p>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Supporting Operating Systems: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Windows 10 , Windows 7 , Windows 8.</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Microsoft Power BI Desktop requires Internet Explorer 9 or higher.</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Microsoft Power BI Desktop is available for 32-bit(*86) and 64-bit(*64) platforms.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78643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Installation Steps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175671" y="1085850"/>
            <a:ext cx="5249858" cy="3429000"/>
          </a:xfrm>
        </p:spPr>
      </p:pic>
    </p:spTree>
    <p:extLst>
      <p:ext uri="{BB962C8B-B14F-4D97-AF65-F5344CB8AC3E}">
        <p14:creationId xmlns:p14="http://schemas.microsoft.com/office/powerpoint/2010/main" val="6080600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Installation Steps</a:t>
            </a:r>
            <a:endParaRPr lang="en-IN" dirty="0"/>
          </a:p>
        </p:txBody>
      </p:sp>
      <p:sp>
        <p:nvSpPr>
          <p:cNvPr id="3" name="Content Placeholder 2"/>
          <p:cNvSpPr>
            <a:spLocks noGrp="1"/>
          </p:cNvSpPr>
          <p:nvPr>
            <p:ph sz="quarter" idx="1"/>
          </p:nvPr>
        </p:nvSpPr>
        <p:spPr>
          <a:xfrm>
            <a:off x="914400" y="1085850"/>
            <a:ext cx="7772400" cy="38481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This is the link to directly download Power BI files:</a:t>
            </a:r>
          </a:p>
          <a:p>
            <a:pPr algn="just">
              <a:lnSpc>
                <a:spcPct val="150000"/>
              </a:lnSpc>
              <a:spcBef>
                <a:spcPts val="0"/>
              </a:spcBef>
            </a:pPr>
            <a:r>
              <a:rPr lang="en-IN" sz="2000" dirty="0">
                <a:latin typeface="Times New Roman" panose="02020603050405020304" pitchFamily="18" charset="0"/>
                <a:cs typeface="Times New Roman" panose="02020603050405020304" pitchFamily="18" charset="0"/>
                <a:hlinkClick r:id="rId2"/>
              </a:rPr>
              <a:t>https://</a:t>
            </a:r>
            <a:r>
              <a:rPr lang="en-IN" sz="2000" dirty="0" smtClean="0">
                <a:latin typeface="Times New Roman" panose="02020603050405020304" pitchFamily="18" charset="0"/>
                <a:cs typeface="Times New Roman" panose="02020603050405020304" pitchFamily="18" charset="0"/>
                <a:hlinkClick r:id="rId2"/>
              </a:rPr>
              <a:t>www.microsoft.com/en-us/download/details.aspx?id=45331</a:t>
            </a:r>
            <a:r>
              <a:rPr lang="en-IN" sz="2000" dirty="0" smtClean="0">
                <a:latin typeface="Times New Roman" panose="02020603050405020304" pitchFamily="18" charset="0"/>
                <a:cs typeface="Times New Roman" panose="02020603050405020304" pitchFamily="18" charset="0"/>
              </a:rPr>
              <a:t>.</a:t>
            </a:r>
          </a:p>
          <a:p>
            <a:pPr algn="just">
              <a:lnSpc>
                <a:spcPct val="150000"/>
              </a:lnSpc>
              <a:spcBef>
                <a:spcPts val="0"/>
              </a:spcBef>
            </a:pPr>
            <a:endParaRPr lang="en-US" sz="2000" dirty="0">
              <a:latin typeface="Times New Roman" panose="02020603050405020304" pitchFamily="18" charset="0"/>
              <a:cs typeface="Times New Roman" panose="02020603050405020304" pitchFamily="18" charset="0"/>
            </a:endParaRPr>
          </a:p>
          <a:p>
            <a:pPr algn="just">
              <a:lnSpc>
                <a:spcPct val="150000"/>
              </a:lnSpc>
              <a:spcBef>
                <a:spcPts val="0"/>
              </a:spcBef>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1706" y="2343150"/>
            <a:ext cx="5820587" cy="2438400"/>
          </a:xfrm>
          <a:prstGeom prst="rect">
            <a:avLst/>
          </a:prstGeom>
        </p:spPr>
      </p:pic>
    </p:spTree>
    <p:extLst>
      <p:ext uri="{BB962C8B-B14F-4D97-AF65-F5344CB8AC3E}">
        <p14:creationId xmlns:p14="http://schemas.microsoft.com/office/powerpoint/2010/main" val="8403427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Installation Steps</a:t>
            </a:r>
            <a:endParaRPr lang="en-IN" dirty="0"/>
          </a:p>
        </p:txBody>
      </p:sp>
      <p:sp>
        <p:nvSpPr>
          <p:cNvPr id="3" name="Content Placeholder 2"/>
          <p:cNvSpPr>
            <a:spLocks noGrp="1"/>
          </p:cNvSpPr>
          <p:nvPr>
            <p:ph sz="quarter" idx="1"/>
          </p:nvPr>
        </p:nvSpPr>
        <p:spPr>
          <a:xfrm>
            <a:off x="914400" y="1085850"/>
            <a:ext cx="7772400" cy="3924300"/>
          </a:xfrm>
        </p:spPr>
        <p:txBody>
          <a:bodyPr>
            <a:normAutofit/>
          </a:bodyPr>
          <a:lstStyle/>
          <a:p>
            <a:pPr algn="just">
              <a:lnSpc>
                <a:spcPct val="150000"/>
              </a:lnSpc>
              <a:spcBef>
                <a:spcPts val="0"/>
              </a:spcBef>
            </a:pPr>
            <a:r>
              <a:rPr lang="en-IN" sz="2000" dirty="0">
                <a:latin typeface="Times New Roman" panose="02020603050405020304" pitchFamily="18" charset="0"/>
                <a:cs typeface="Times New Roman" panose="02020603050405020304" pitchFamily="18" charset="0"/>
              </a:rPr>
              <a:t>PBIDesktop_x64.msi shows a 64-bit OS file. Select the file you want to install as per OS type and click Next. Save the installation file on the local drive</a:t>
            </a:r>
            <a:r>
              <a:rPr lang="en-IN" sz="2000" dirty="0" smtClean="0">
                <a:latin typeface="Times New Roman" panose="02020603050405020304" pitchFamily="18" charset="0"/>
                <a:cs typeface="Times New Roman" panose="02020603050405020304" pitchFamily="18" charset="0"/>
              </a:rPr>
              <a:t>.</a:t>
            </a:r>
          </a:p>
          <a:p>
            <a:pPr algn="just">
              <a:lnSpc>
                <a:spcPct val="150000"/>
              </a:lnSpc>
              <a:spcBef>
                <a:spcPts val="0"/>
              </a:spcBef>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0" y="2647950"/>
            <a:ext cx="5906324" cy="2219677"/>
          </a:xfrm>
          <a:prstGeom prst="rect">
            <a:avLst/>
          </a:prstGeom>
        </p:spPr>
      </p:pic>
    </p:spTree>
    <p:extLst>
      <p:ext uri="{BB962C8B-B14F-4D97-AF65-F5344CB8AC3E}">
        <p14:creationId xmlns:p14="http://schemas.microsoft.com/office/powerpoint/2010/main" val="4141413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467544" y="1347614"/>
            <a:ext cx="7704000" cy="3416400"/>
          </a:xfrm>
        </p:spPr>
        <p:txBody>
          <a:bodyPr/>
          <a:lstStyle/>
          <a:p>
            <a:pPr marL="0" indent="0">
              <a:buNone/>
            </a:pPr>
            <a:r>
              <a:rPr lang="en-US" sz="2200" b="1" u="sng" dirty="0" err="1"/>
              <a:t>Exp</a:t>
            </a:r>
            <a:r>
              <a:rPr lang="en-US" sz="2200" b="1" u="sng" dirty="0"/>
              <a:t>: </a:t>
            </a:r>
            <a:r>
              <a:rPr lang="en-US" sz="2200" dirty="0"/>
              <a:t>5 </a:t>
            </a:r>
            <a:r>
              <a:rPr lang="en-US" sz="2200" dirty="0" err="1"/>
              <a:t>Yrs</a:t>
            </a:r>
            <a:endParaRPr lang="en-US" sz="2200" dirty="0"/>
          </a:p>
          <a:p>
            <a:pPr marL="0" indent="0">
              <a:buNone/>
            </a:pPr>
            <a:r>
              <a:rPr lang="en-US" sz="2200" b="1" u="sng" dirty="0"/>
              <a:t>Expert in</a:t>
            </a:r>
          </a:p>
          <a:p>
            <a:pPr marL="116175" indent="-116175">
              <a:buFont typeface="Arial" panose="020B0604020202020204" pitchFamily="34" charset="0"/>
              <a:buChar char="•"/>
            </a:pPr>
            <a:r>
              <a:rPr lang="en-US" sz="2200" dirty="0">
                <a:solidFill>
                  <a:schemeClr val="tx1"/>
                </a:solidFill>
              </a:rPr>
              <a:t>Python Developer on Machine Learning </a:t>
            </a:r>
          </a:p>
          <a:p>
            <a:pPr marL="116175" indent="-116175">
              <a:buFont typeface="Arial" panose="020B0604020202020204" pitchFamily="34" charset="0"/>
              <a:buChar char="•"/>
            </a:pPr>
            <a:r>
              <a:rPr lang="en-US" sz="2200" dirty="0">
                <a:solidFill>
                  <a:schemeClr val="tx1"/>
                </a:solidFill>
              </a:rPr>
              <a:t>Deep learning with computer vision </a:t>
            </a:r>
          </a:p>
          <a:p>
            <a:pPr marL="116175" indent="-116175">
              <a:buFont typeface="Arial" panose="020B0604020202020204" pitchFamily="34" charset="0"/>
              <a:buChar char="•"/>
            </a:pPr>
            <a:r>
              <a:rPr lang="en-US" sz="2200" dirty="0">
                <a:solidFill>
                  <a:schemeClr val="tx1"/>
                </a:solidFill>
              </a:rPr>
              <a:t>Matlab – Image Processing   </a:t>
            </a:r>
          </a:p>
          <a:p>
            <a:pPr marL="116175" indent="-116175">
              <a:buFont typeface="Arial" panose="020B0604020202020204" pitchFamily="34" charset="0"/>
              <a:buChar char="•"/>
            </a:pPr>
            <a:r>
              <a:rPr lang="en-US" sz="2200" dirty="0">
                <a:solidFill>
                  <a:schemeClr val="tx1"/>
                </a:solidFill>
              </a:rPr>
              <a:t>Autonomous Car design using ROS with LIDAR</a:t>
            </a:r>
          </a:p>
          <a:p>
            <a:pPr marL="0" indent="0">
              <a:buNone/>
            </a:pPr>
            <a:r>
              <a:rPr lang="en-US" sz="2200" b="1" u="sng" dirty="0">
                <a:solidFill>
                  <a:schemeClr val="tx1"/>
                </a:solidFill>
              </a:rPr>
              <a:t>Language</a:t>
            </a:r>
            <a:r>
              <a:rPr lang="en-US" sz="2200" dirty="0">
                <a:solidFill>
                  <a:schemeClr val="tx1"/>
                </a:solidFill>
              </a:rPr>
              <a:t> – Python , Java , HTML ,CSS.</a:t>
            </a:r>
          </a:p>
          <a:p>
            <a:pPr marL="0" indent="0">
              <a:buNone/>
            </a:pPr>
            <a:r>
              <a:rPr lang="en-US" sz="2200" b="1" u="sng" dirty="0">
                <a:solidFill>
                  <a:schemeClr val="tx1"/>
                </a:solidFill>
              </a:rPr>
              <a:t>Tools</a:t>
            </a:r>
            <a:r>
              <a:rPr lang="en-US" sz="2200" u="sng" dirty="0">
                <a:solidFill>
                  <a:schemeClr val="tx1"/>
                </a:solidFill>
              </a:rPr>
              <a:t> </a:t>
            </a:r>
            <a:r>
              <a:rPr lang="en-US" sz="2200" dirty="0">
                <a:solidFill>
                  <a:schemeClr val="tx1"/>
                </a:solidFill>
              </a:rPr>
              <a:t>– ANACONDA NAVIGATOR, JUPYTER NOTEBOOK, </a:t>
            </a:r>
          </a:p>
          <a:p>
            <a:pPr marL="116175" indent="-116175">
              <a:buFont typeface="Arial" panose="020B0604020202020204" pitchFamily="34" charset="0"/>
              <a:buChar char="•"/>
            </a:pPr>
            <a:r>
              <a:rPr lang="en-US" sz="2200" dirty="0">
                <a:solidFill>
                  <a:schemeClr val="tx1"/>
                </a:solidFill>
              </a:rPr>
              <a:t>GOOGLE COLAB.</a:t>
            </a:r>
          </a:p>
          <a:p>
            <a:pPr marL="0" indent="0">
              <a:buNone/>
            </a:pPr>
            <a:r>
              <a:rPr lang="en-US" sz="2200" b="1" dirty="0">
                <a:solidFill>
                  <a:schemeClr val="tx1"/>
                </a:solidFill>
              </a:rPr>
              <a:t>Graduation : </a:t>
            </a:r>
            <a:r>
              <a:rPr lang="en-US" sz="2200" dirty="0">
                <a:solidFill>
                  <a:schemeClr val="tx1"/>
                </a:solidFill>
              </a:rPr>
              <a:t>BE – ECE  | 2011</a:t>
            </a:r>
          </a:p>
          <a:p>
            <a:pPr marL="116175" indent="-116175">
              <a:buFont typeface="Arial" panose="020B0604020202020204" pitchFamily="34" charset="0"/>
              <a:buChar char="•"/>
            </a:pPr>
            <a:endParaRPr lang="en-US" sz="2200" dirty="0">
              <a:solidFill>
                <a:schemeClr val="tx1"/>
              </a:solidFill>
            </a:endParaRPr>
          </a:p>
        </p:txBody>
      </p:sp>
      <p:sp>
        <p:nvSpPr>
          <p:cNvPr id="7" name="Title 6"/>
          <p:cNvSpPr>
            <a:spLocks noGrp="1"/>
          </p:cNvSpPr>
          <p:nvPr>
            <p:ph type="title"/>
          </p:nvPr>
        </p:nvSpPr>
        <p:spPr>
          <a:xfrm>
            <a:off x="539552" y="627534"/>
            <a:ext cx="8238600" cy="478200"/>
          </a:xfrm>
        </p:spPr>
        <p:txBody>
          <a:bodyPr/>
          <a:lstStyle/>
          <a:p>
            <a:r>
              <a:rPr lang="en-US" sz="4500" dirty="0"/>
              <a:t>NANDHINI.S</a:t>
            </a:r>
          </a:p>
        </p:txBody>
      </p:sp>
    </p:spTree>
    <p:extLst>
      <p:ext uri="{BB962C8B-B14F-4D97-AF65-F5344CB8AC3E}">
        <p14:creationId xmlns:p14="http://schemas.microsoft.com/office/powerpoint/2010/main" val="9318004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Installation Steps</a:t>
            </a:r>
            <a:endParaRPr lang="en-IN" dirty="0"/>
          </a:p>
        </p:txBody>
      </p:sp>
      <p:sp>
        <p:nvSpPr>
          <p:cNvPr id="3" name="Content Placeholder 2"/>
          <p:cNvSpPr>
            <a:spLocks noGrp="1"/>
          </p:cNvSpPr>
          <p:nvPr>
            <p:ph sz="quarter" idx="1"/>
          </p:nvPr>
        </p:nvSpPr>
        <p:spPr>
          <a:xfrm>
            <a:off x="914400" y="1085850"/>
            <a:ext cx="7772400" cy="38481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run the installation file , the following screen will be displayed.</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6575" y="2114550"/>
            <a:ext cx="5010849" cy="2743200"/>
          </a:xfrm>
          <a:prstGeom prst="rect">
            <a:avLst/>
          </a:prstGeom>
        </p:spPr>
      </p:pic>
    </p:spTree>
    <p:extLst>
      <p:ext uri="{BB962C8B-B14F-4D97-AF65-F5344CB8AC3E}">
        <p14:creationId xmlns:p14="http://schemas.microsoft.com/office/powerpoint/2010/main" val="31284361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Installation Steps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a:xfrm>
            <a:off x="914400" y="1085850"/>
            <a:ext cx="7772400" cy="39243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Accept the licence agreement and follow the instructions on the screen to finish the installation:</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9917" y="2190750"/>
            <a:ext cx="4944165" cy="2743200"/>
          </a:xfrm>
          <a:prstGeom prst="rect">
            <a:avLst/>
          </a:prstGeom>
        </p:spPr>
      </p:pic>
    </p:spTree>
    <p:extLst>
      <p:ext uri="{BB962C8B-B14F-4D97-AF65-F5344CB8AC3E}">
        <p14:creationId xmlns:p14="http://schemas.microsoft.com/office/powerpoint/2010/main" val="23410075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Installation Steps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powerBI is installed , it launches a welcome screen.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This screen is used to launch different options related to get data , enrich the existing data models , create reports as well as publish and share reports.</a:t>
            </a:r>
          </a:p>
          <a:p>
            <a:pPr marL="0" indent="0" algn="just">
              <a:lnSpc>
                <a:spcPct val="150000"/>
              </a:lnSpc>
              <a:spcBef>
                <a:spcPts val="0"/>
              </a:spcBef>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26209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Installation Steps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18859" y="1252321"/>
            <a:ext cx="5963482" cy="3096057"/>
          </a:xfrm>
        </p:spPr>
      </p:pic>
    </p:spTree>
    <p:extLst>
      <p:ext uri="{BB962C8B-B14F-4D97-AF65-F5344CB8AC3E}">
        <p14:creationId xmlns:p14="http://schemas.microsoft.com/office/powerpoint/2010/main" val="11290163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Architecture</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includes  the following components:</a:t>
            </a:r>
          </a:p>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Power BI Desktop : </a:t>
            </a:r>
            <a:r>
              <a:rPr lang="en-US" sz="2000" dirty="0" smtClean="0">
                <a:latin typeface="Times New Roman" panose="02020603050405020304" pitchFamily="18" charset="0"/>
                <a:cs typeface="Times New Roman" panose="02020603050405020304" pitchFamily="18" charset="0"/>
              </a:rPr>
              <a:t>It is used to create reports and data visualizations on the dataset.</a:t>
            </a:r>
          </a:p>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Power BI Gateway: </a:t>
            </a:r>
            <a:r>
              <a:rPr lang="en-US" sz="2000" dirty="0" smtClean="0">
                <a:latin typeface="Times New Roman" panose="02020603050405020304" pitchFamily="18" charset="0"/>
                <a:cs typeface="Times New Roman" panose="02020603050405020304" pitchFamily="18" charset="0"/>
              </a:rPr>
              <a:t>We can use the power BI on – premises gateway to keep the data fresh by connecting to on –premises data sources without the need to move the data.</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allows us to query large datasets.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66625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Architecture</a:t>
            </a:r>
            <a:endParaRPr lang="en-IN" dirty="0"/>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Power BI Mobile Apps: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Using power BI mobile apps , we can stay connected to their data from anywhere.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Power BI apps are available for windows ,  Ios and Android platform.</a:t>
            </a:r>
          </a:p>
          <a:p>
            <a:pPr algn="just">
              <a:lnSpc>
                <a:spcPct val="150000"/>
              </a:lnSpc>
              <a:spcBef>
                <a:spcPts val="0"/>
              </a:spcBef>
            </a:pPr>
            <a:endParaRPr lang="en-US" sz="2000" dirty="0">
              <a:latin typeface="Times New Roman" panose="02020603050405020304" pitchFamily="18" charset="0"/>
              <a:cs typeface="Times New Roman" panose="02020603050405020304" pitchFamily="18" charset="0"/>
            </a:endParaRPr>
          </a:p>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Power BI Service: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This is a cloud service and is used to publish Power BI reports and data visualizations.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38576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Architecture</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447800" y="1200150"/>
            <a:ext cx="6263093" cy="3429000"/>
          </a:xfrm>
        </p:spPr>
      </p:pic>
    </p:spTree>
    <p:extLst>
      <p:ext uri="{BB962C8B-B14F-4D97-AF65-F5344CB8AC3E}">
        <p14:creationId xmlns:p14="http://schemas.microsoft.com/office/powerpoint/2010/main" val="17470849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Data Modelling</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Using Data Modelling and Navigation: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Data modelling is one of the features used to connect multiple data sources in BI tool using a relationship.</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 relationship defines how data sources are connected with each other and we can create interesting data visualizations on multiple data sources.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With the modelling feature , we can build custom calculations on the existing tables and these columns can be directly presented into power BI visualizations.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06314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r>
              <a:rPr lang="en-US" sz="2000" dirty="0" smtClean="0">
                <a:latin typeface="Times New Roman" panose="02020603050405020304" pitchFamily="18" charset="0"/>
                <a:cs typeface="Times New Roman" panose="02020603050405020304" pitchFamily="18" charset="0"/>
              </a:rPr>
              <a:t>The above image shows a common data model which shows the relationship between two tables.</a:t>
            </a:r>
          </a:p>
          <a:p>
            <a:r>
              <a:rPr lang="en-US" sz="2000" dirty="0" smtClean="0">
                <a:latin typeface="Times New Roman" panose="02020603050405020304" pitchFamily="18" charset="0"/>
                <a:cs typeface="Times New Roman" panose="02020603050405020304" pitchFamily="18" charset="0"/>
              </a:rPr>
              <a:t>Both the tables are joined using a column name “Id”.</a:t>
            </a:r>
          </a:p>
          <a:p>
            <a:r>
              <a:rPr lang="en-US" sz="2000" dirty="0" smtClean="0">
                <a:latin typeface="Times New Roman" panose="02020603050405020304" pitchFamily="18" charset="0"/>
                <a:cs typeface="Times New Roman" panose="02020603050405020304" pitchFamily="18" charset="0"/>
              </a:rPr>
              <a:t>In Power BI , we set a relationship between two objects.</a:t>
            </a:r>
          </a:p>
          <a:p>
            <a:r>
              <a:rPr lang="en-US" sz="2000" dirty="0" smtClean="0">
                <a:latin typeface="Times New Roman" panose="02020603050405020304" pitchFamily="18" charset="0"/>
                <a:cs typeface="Times New Roman" panose="02020603050405020304" pitchFamily="18" charset="0"/>
              </a:rPr>
              <a:t>To set the relationship , we have to set a drag a line between two columns.</a:t>
            </a:r>
          </a:p>
          <a:p>
            <a:r>
              <a:rPr lang="en-US" sz="2000" smtClean="0">
                <a:latin typeface="Times New Roman" panose="02020603050405020304" pitchFamily="18" charset="0"/>
                <a:cs typeface="Times New Roman" panose="02020603050405020304" pitchFamily="18" charset="0"/>
              </a:rPr>
              <a:t>We can also view the “Relationship” in a data model in Power BI.</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36321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create data model in power BI , we need to add all data sources in Power BI new report option.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add a data source, go to the Get Data option.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Then , select the data source we want to connect and click the Connect button.</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7703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794990" y="1131591"/>
            <a:ext cx="7704000" cy="3783782"/>
          </a:xfrm>
        </p:spPr>
        <p:txBody>
          <a:bodyPr/>
          <a:lstStyle/>
          <a:p>
            <a:r>
              <a:rPr lang="en-US" sz="2200" dirty="0">
                <a:solidFill>
                  <a:srgbClr val="FF0000"/>
                </a:solidFill>
              </a:rPr>
              <a:t>Educational Equipment Manufacturer</a:t>
            </a:r>
          </a:p>
          <a:p>
            <a:pPr marL="722864" lvl="1" indent="-309799">
              <a:buFont typeface="Arial" panose="020B0604020202020204" pitchFamily="34" charset="0"/>
              <a:buChar char="•"/>
            </a:pPr>
            <a:r>
              <a:rPr lang="en-US" sz="2200" dirty="0" err="1">
                <a:solidFill>
                  <a:schemeClr val="tx1"/>
                </a:solidFill>
              </a:rPr>
              <a:t>IoT</a:t>
            </a:r>
            <a:r>
              <a:rPr lang="en-US" sz="2200" dirty="0">
                <a:solidFill>
                  <a:schemeClr val="tx1"/>
                </a:solidFill>
              </a:rPr>
              <a:t>, AI, </a:t>
            </a:r>
            <a:r>
              <a:rPr lang="en-US" sz="2200" dirty="0" err="1">
                <a:solidFill>
                  <a:schemeClr val="tx1"/>
                </a:solidFill>
              </a:rPr>
              <a:t>Robotics,Autonomous</a:t>
            </a:r>
            <a:r>
              <a:rPr lang="en-US" sz="2200" dirty="0">
                <a:solidFill>
                  <a:schemeClr val="tx1"/>
                </a:solidFill>
              </a:rPr>
              <a:t> Robot</a:t>
            </a:r>
          </a:p>
          <a:p>
            <a:pPr marL="722864" lvl="1" indent="-309799">
              <a:buFont typeface="Arial" panose="020B0604020202020204" pitchFamily="34" charset="0"/>
              <a:buChar char="•"/>
            </a:pPr>
            <a:r>
              <a:rPr lang="en-US" sz="2200" dirty="0">
                <a:solidFill>
                  <a:schemeClr val="tx1"/>
                </a:solidFill>
              </a:rPr>
              <a:t>Microprocessor/Microcontroller</a:t>
            </a:r>
          </a:p>
          <a:p>
            <a:pPr marL="722864" lvl="1" indent="-309799">
              <a:buFont typeface="Arial" panose="020B0604020202020204" pitchFamily="34" charset="0"/>
              <a:buChar char="•"/>
            </a:pPr>
            <a:r>
              <a:rPr lang="en-US" sz="2200" dirty="0">
                <a:solidFill>
                  <a:schemeClr val="tx1"/>
                </a:solidFill>
              </a:rPr>
              <a:t>DSP,VLSI, Embedded System </a:t>
            </a:r>
          </a:p>
          <a:p>
            <a:pPr marL="722864" lvl="1" indent="-309799">
              <a:buFont typeface="Arial" panose="020B0604020202020204" pitchFamily="34" charset="0"/>
              <a:buChar char="•"/>
            </a:pPr>
            <a:r>
              <a:rPr lang="en-US" sz="2200" dirty="0">
                <a:solidFill>
                  <a:schemeClr val="tx1"/>
                </a:solidFill>
              </a:rPr>
              <a:t>Power Electronics &amp; Drives, Fuel Cell Trainer Kit</a:t>
            </a:r>
          </a:p>
          <a:p>
            <a:pPr marL="722864" lvl="1" indent="-309799">
              <a:buFont typeface="Arial" panose="020B0604020202020204" pitchFamily="34" charset="0"/>
              <a:buChar char="•"/>
            </a:pPr>
            <a:r>
              <a:rPr lang="en-US" sz="2200" dirty="0">
                <a:solidFill>
                  <a:schemeClr val="tx1"/>
                </a:solidFill>
              </a:rPr>
              <a:t>Renewable Energy Lab, Electric Vehicle Lab</a:t>
            </a:r>
          </a:p>
          <a:p>
            <a:r>
              <a:rPr lang="en-US" sz="2200" dirty="0">
                <a:solidFill>
                  <a:srgbClr val="FF0000"/>
                </a:solidFill>
              </a:rPr>
              <a:t>Technical Training</a:t>
            </a:r>
          </a:p>
          <a:p>
            <a:r>
              <a:rPr lang="en-US" sz="2200" dirty="0">
                <a:solidFill>
                  <a:srgbClr val="FF0000"/>
                </a:solidFill>
              </a:rPr>
              <a:t>DIY Project</a:t>
            </a:r>
          </a:p>
        </p:txBody>
      </p:sp>
      <p:sp>
        <p:nvSpPr>
          <p:cNvPr id="5" name="Title 4"/>
          <p:cNvSpPr>
            <a:spLocks noGrp="1"/>
          </p:cNvSpPr>
          <p:nvPr>
            <p:ph type="title"/>
          </p:nvPr>
        </p:nvSpPr>
        <p:spPr>
          <a:xfrm>
            <a:off x="611560" y="555526"/>
            <a:ext cx="8238600" cy="478200"/>
          </a:xfrm>
        </p:spPr>
        <p:txBody>
          <a:bodyPr/>
          <a:lstStyle/>
          <a:p>
            <a:r>
              <a:rPr lang="en-US" sz="4500" dirty="0"/>
              <a:t>Pantech?</a:t>
            </a:r>
          </a:p>
        </p:txBody>
      </p:sp>
    </p:spTree>
    <p:extLst>
      <p:ext uri="{BB962C8B-B14F-4D97-AF65-F5344CB8AC3E}">
        <p14:creationId xmlns:p14="http://schemas.microsoft.com/office/powerpoint/2010/main" val="347246276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531844" y="1085850"/>
            <a:ext cx="4537512" cy="3429000"/>
          </a:xfrm>
        </p:spPr>
      </p:pic>
    </p:spTree>
    <p:extLst>
      <p:ext uri="{BB962C8B-B14F-4D97-AF65-F5344CB8AC3E}">
        <p14:creationId xmlns:p14="http://schemas.microsoft.com/office/powerpoint/2010/main" val="17559388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a:xfrm>
            <a:off x="914400" y="1085850"/>
            <a:ext cx="7772400" cy="39243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Once we add a data source , it is added on the right side bar.</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the following image , we have used 2 xls file to import data – Customer and Product.</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7390" y="2495550"/>
            <a:ext cx="6049219" cy="2429299"/>
          </a:xfrm>
          <a:prstGeom prst="rect">
            <a:avLst/>
          </a:prstGeom>
        </p:spPr>
      </p:pic>
    </p:spTree>
    <p:extLst>
      <p:ext uri="{BB962C8B-B14F-4D97-AF65-F5344CB8AC3E}">
        <p14:creationId xmlns:p14="http://schemas.microsoft.com/office/powerpoint/2010/main" val="14764192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power BI on the left side , we have the following tabs: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Report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Data</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Relationships.</a:t>
            </a:r>
          </a:p>
          <a:p>
            <a:pPr algn="just">
              <a:lnSpc>
                <a:spcPct val="150000"/>
              </a:lnSpc>
              <a:spcBef>
                <a:spcPts val="0"/>
              </a:spcBef>
            </a:pPr>
            <a:endParaRPr lang="en-US" sz="2000" dirty="0">
              <a:latin typeface="Times New Roman" panose="02020603050405020304" pitchFamily="18" charset="0"/>
              <a:cs typeface="Times New Roman" panose="02020603050405020304" pitchFamily="18" charset="0"/>
            </a:endParaRPr>
          </a:p>
          <a:p>
            <a:pPr marL="0" indent="0" algn="just">
              <a:lnSpc>
                <a:spcPct val="150000"/>
              </a:lnSpc>
              <a:spcBef>
                <a:spcPts val="0"/>
              </a:spcBef>
              <a:buNone/>
            </a:pPr>
            <a:endParaRPr lang="en-US" sz="2000" dirty="0" smtClean="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27325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905000" y="1428750"/>
            <a:ext cx="5792860" cy="3429000"/>
          </a:xfrm>
        </p:spPr>
      </p:pic>
    </p:spTree>
    <p:extLst>
      <p:ext uri="{BB962C8B-B14F-4D97-AF65-F5344CB8AC3E}">
        <p14:creationId xmlns:p14="http://schemas.microsoft.com/office/powerpoint/2010/main" val="19959854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navigate to the report tab , we can see a dashboard and a chart selected for data visualization.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select diffferent chart types  as per our need.</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Select a table type from available visualizations.</a:t>
            </a:r>
          </a:p>
          <a:p>
            <a:pPr marL="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58289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61727" y="1138005"/>
            <a:ext cx="5877745" cy="3324689"/>
          </a:xfrm>
        </p:spPr>
      </p:pic>
    </p:spTree>
    <p:extLst>
      <p:ext uri="{BB962C8B-B14F-4D97-AF65-F5344CB8AC3E}">
        <p14:creationId xmlns:p14="http://schemas.microsoft.com/office/powerpoint/2010/main" val="9233854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a:xfrm>
            <a:off x="914400" y="1085850"/>
            <a:ext cx="7772400" cy="38481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go to the data tab, we can see all the data as per the defined relationship from the data sources.</a:t>
            </a:r>
          </a:p>
          <a:p>
            <a:pPr marL="0" indent="0">
              <a:buNone/>
            </a:pPr>
            <a:endParaRPr lang="en-US" sz="2000" dirty="0" smtClean="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8241" y="2266950"/>
            <a:ext cx="5820587" cy="2573482"/>
          </a:xfrm>
          <a:prstGeom prst="rect">
            <a:avLst/>
          </a:prstGeom>
        </p:spPr>
      </p:pic>
    </p:spTree>
    <p:extLst>
      <p:ext uri="{BB962C8B-B14F-4D97-AF65-F5344CB8AC3E}">
        <p14:creationId xmlns:p14="http://schemas.microsoft.com/office/powerpoint/2010/main" val="12153043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fontScale="92500"/>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the relationship tab , we can see the relationship between the data sources.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add multiple data sources to the power BI visualization , the tool automatically tries to detect the relationship between the columns.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navigate to the Relationship tab , we can view the relationship.</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create  a relationship between the columns using Create Relationships option.</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8185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47438" y="1547637"/>
            <a:ext cx="5906324" cy="2505425"/>
          </a:xfrm>
        </p:spPr>
      </p:pic>
    </p:spTree>
    <p:extLst>
      <p:ext uri="{BB962C8B-B14F-4D97-AF65-F5344CB8AC3E}">
        <p14:creationId xmlns:p14="http://schemas.microsoft.com/office/powerpoint/2010/main" val="11697893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lvl="1"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add and remove relationships in data visualization.</a:t>
            </a:r>
          </a:p>
          <a:p>
            <a:pPr lvl="1"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remove a relationship , we need to right-click and  select the “Delete” option.</a:t>
            </a:r>
          </a:p>
          <a:p>
            <a:pPr lvl="1"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create a new “Relationship”, we just need to drag and drop  the fields that we want to link between the data sources.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2766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66259" y="751075"/>
            <a:ext cx="4793448" cy="570473"/>
          </a:xfrm>
        </p:spPr>
        <p:txBody>
          <a:bodyPr/>
          <a:lstStyle/>
          <a:p>
            <a:r>
              <a:rPr lang="en-US" sz="3200" dirty="0" smtClean="0"/>
              <a:t>What is Master Class ?</a:t>
            </a:r>
            <a:endParaRPr lang="en-US" sz="3200" dirty="0"/>
          </a:p>
        </p:txBody>
      </p:sp>
      <p:grpSp>
        <p:nvGrpSpPr>
          <p:cNvPr id="22" name="Google Shape;2872;p54"/>
          <p:cNvGrpSpPr/>
          <p:nvPr/>
        </p:nvGrpSpPr>
        <p:grpSpPr>
          <a:xfrm>
            <a:off x="6437947" y="1373671"/>
            <a:ext cx="1430335" cy="2585934"/>
            <a:chOff x="6529419" y="1724307"/>
            <a:chExt cx="1480463" cy="2931917"/>
          </a:xfrm>
        </p:grpSpPr>
        <p:grpSp>
          <p:nvGrpSpPr>
            <p:cNvPr id="23" name="Google Shape;2873;p54"/>
            <p:cNvGrpSpPr/>
            <p:nvPr/>
          </p:nvGrpSpPr>
          <p:grpSpPr>
            <a:xfrm>
              <a:off x="6556827" y="1724307"/>
              <a:ext cx="956596" cy="944294"/>
              <a:chOff x="3800349" y="1238762"/>
              <a:chExt cx="1098904" cy="1084772"/>
            </a:xfrm>
          </p:grpSpPr>
          <p:grpSp>
            <p:nvGrpSpPr>
              <p:cNvPr id="59" name="Google Shape;2874;p54"/>
              <p:cNvGrpSpPr/>
              <p:nvPr/>
            </p:nvGrpSpPr>
            <p:grpSpPr>
              <a:xfrm>
                <a:off x="3800349" y="1238762"/>
                <a:ext cx="1098904" cy="1084772"/>
                <a:chOff x="3800349" y="1238762"/>
                <a:chExt cx="1098904" cy="1084772"/>
              </a:xfrm>
            </p:grpSpPr>
            <p:sp>
              <p:nvSpPr>
                <p:cNvPr id="61" name="Google Shape;2875;p54"/>
                <p:cNvSpPr/>
                <p:nvPr/>
              </p:nvSpPr>
              <p:spPr>
                <a:xfrm>
                  <a:off x="3800349" y="1238762"/>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91425" tIns="91425" rIns="91425" bIns="91425" anchor="ctr" anchorCtr="0">
                  <a:noAutofit/>
                </a:bodyPr>
                <a:lstStyle/>
                <a:p>
                  <a:endParaRPr dirty="0"/>
                </a:p>
              </p:txBody>
            </p:sp>
            <p:sp>
              <p:nvSpPr>
                <p:cNvPr id="62" name="Google Shape;2876;p54"/>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91425" tIns="91425" rIns="91425" bIns="91425" anchor="ctr" anchorCtr="0">
                  <a:noAutofit/>
                </a:bodyPr>
                <a:lstStyle/>
                <a:p>
                  <a:endParaRPr dirty="0"/>
                </a:p>
              </p:txBody>
            </p:sp>
          </p:grpSp>
          <p:sp>
            <p:nvSpPr>
              <p:cNvPr id="60" name="Google Shape;2877;p54"/>
              <p:cNvSpPr/>
              <p:nvPr/>
            </p:nvSpPr>
            <p:spPr>
              <a:xfrm>
                <a:off x="4162525" y="1593650"/>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grpSp>
        <p:grpSp>
          <p:nvGrpSpPr>
            <p:cNvPr id="24" name="Google Shape;2878;p54"/>
            <p:cNvGrpSpPr/>
            <p:nvPr/>
          </p:nvGrpSpPr>
          <p:grpSpPr>
            <a:xfrm>
              <a:off x="7053286" y="2227254"/>
              <a:ext cx="956596" cy="944252"/>
              <a:chOff x="4370663" y="1816530"/>
              <a:chExt cx="1098904" cy="1084724"/>
            </a:xfrm>
          </p:grpSpPr>
          <p:grpSp>
            <p:nvGrpSpPr>
              <p:cNvPr id="51" name="Google Shape;2879;p54"/>
              <p:cNvGrpSpPr/>
              <p:nvPr/>
            </p:nvGrpSpPr>
            <p:grpSpPr>
              <a:xfrm>
                <a:off x="4370663" y="1816530"/>
                <a:ext cx="1098904" cy="1084724"/>
                <a:chOff x="4370663" y="1816530"/>
                <a:chExt cx="1098904" cy="1084724"/>
              </a:xfrm>
            </p:grpSpPr>
            <p:sp>
              <p:nvSpPr>
                <p:cNvPr id="57" name="Google Shape;2880;p54"/>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91425" tIns="91425" rIns="91425" bIns="91425" anchor="ctr" anchorCtr="0">
                  <a:noAutofit/>
                </a:bodyPr>
                <a:lstStyle/>
                <a:p>
                  <a:endParaRPr dirty="0"/>
                </a:p>
              </p:txBody>
            </p:sp>
            <p:sp>
              <p:nvSpPr>
                <p:cNvPr id="58" name="Google Shape;2881;p54"/>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91425" tIns="91425" rIns="91425" bIns="91425" anchor="ctr" anchorCtr="0">
                  <a:noAutofit/>
                </a:bodyPr>
                <a:lstStyle/>
                <a:p>
                  <a:endParaRPr dirty="0"/>
                </a:p>
              </p:txBody>
            </p:sp>
          </p:grpSp>
          <p:grpSp>
            <p:nvGrpSpPr>
              <p:cNvPr id="52" name="Google Shape;2882;p54"/>
              <p:cNvGrpSpPr/>
              <p:nvPr/>
            </p:nvGrpSpPr>
            <p:grpSpPr>
              <a:xfrm>
                <a:off x="4732628" y="2171596"/>
                <a:ext cx="374986" cy="374572"/>
                <a:chOff x="3303268" y="3817349"/>
                <a:chExt cx="346056" cy="345674"/>
              </a:xfrm>
            </p:grpSpPr>
            <p:sp>
              <p:nvSpPr>
                <p:cNvPr id="53" name="Google Shape;2883;p5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54" name="Google Shape;2884;p5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55" name="Google Shape;2885;p5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56" name="Google Shape;2886;p5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grpSp>
        </p:grpSp>
        <p:grpSp>
          <p:nvGrpSpPr>
            <p:cNvPr id="25" name="Google Shape;2887;p54"/>
            <p:cNvGrpSpPr/>
            <p:nvPr/>
          </p:nvGrpSpPr>
          <p:grpSpPr>
            <a:xfrm>
              <a:off x="6547098" y="2715744"/>
              <a:ext cx="956596" cy="944315"/>
              <a:chOff x="3789173" y="2377690"/>
              <a:chExt cx="1098904" cy="1084796"/>
            </a:xfrm>
          </p:grpSpPr>
          <p:grpSp>
            <p:nvGrpSpPr>
              <p:cNvPr id="43" name="Google Shape;2888;p54"/>
              <p:cNvGrpSpPr/>
              <p:nvPr/>
            </p:nvGrpSpPr>
            <p:grpSpPr>
              <a:xfrm>
                <a:off x="3789173" y="2377690"/>
                <a:ext cx="1098904" cy="1084796"/>
                <a:chOff x="3789173" y="2377690"/>
                <a:chExt cx="1098904" cy="1084796"/>
              </a:xfrm>
            </p:grpSpPr>
            <p:sp>
              <p:nvSpPr>
                <p:cNvPr id="49" name="Google Shape;2889;p54"/>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91425" tIns="91425" rIns="91425" bIns="91425" anchor="ctr" anchorCtr="0">
                  <a:noAutofit/>
                </a:bodyPr>
                <a:lstStyle/>
                <a:p>
                  <a:endParaRPr dirty="0"/>
                </a:p>
              </p:txBody>
            </p:sp>
            <p:sp>
              <p:nvSpPr>
                <p:cNvPr id="50" name="Google Shape;2890;p54"/>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91425" tIns="91425" rIns="91425" bIns="91425" anchor="ctr" anchorCtr="0">
                  <a:noAutofit/>
                </a:bodyPr>
                <a:lstStyle/>
                <a:p>
                  <a:endParaRPr dirty="0"/>
                </a:p>
              </p:txBody>
            </p:sp>
          </p:grpSp>
          <p:grpSp>
            <p:nvGrpSpPr>
              <p:cNvPr id="44" name="Google Shape;2891;p54"/>
              <p:cNvGrpSpPr/>
              <p:nvPr/>
            </p:nvGrpSpPr>
            <p:grpSpPr>
              <a:xfrm>
                <a:off x="4151137" y="2732796"/>
                <a:ext cx="374986" cy="374572"/>
                <a:chOff x="3752358" y="3817349"/>
                <a:chExt cx="346056" cy="345674"/>
              </a:xfrm>
            </p:grpSpPr>
            <p:sp>
              <p:nvSpPr>
                <p:cNvPr id="45" name="Google Shape;2892;p5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46" name="Google Shape;2893;p5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47" name="Google Shape;2894;p5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48" name="Google Shape;2895;p5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grpSp>
        </p:grpSp>
        <p:grpSp>
          <p:nvGrpSpPr>
            <p:cNvPr id="26" name="Google Shape;2896;p54"/>
            <p:cNvGrpSpPr/>
            <p:nvPr/>
          </p:nvGrpSpPr>
          <p:grpSpPr>
            <a:xfrm>
              <a:off x="7034853" y="3222917"/>
              <a:ext cx="956596" cy="944252"/>
              <a:chOff x="4349489" y="2960313"/>
              <a:chExt cx="1098904" cy="1084724"/>
            </a:xfrm>
          </p:grpSpPr>
          <p:grpSp>
            <p:nvGrpSpPr>
              <p:cNvPr id="37" name="Google Shape;2897;p54"/>
              <p:cNvGrpSpPr/>
              <p:nvPr/>
            </p:nvGrpSpPr>
            <p:grpSpPr>
              <a:xfrm>
                <a:off x="4349489" y="2960313"/>
                <a:ext cx="1098904" cy="1084724"/>
                <a:chOff x="4349489" y="2960313"/>
                <a:chExt cx="1098904" cy="1084724"/>
              </a:xfrm>
            </p:grpSpPr>
            <p:sp>
              <p:nvSpPr>
                <p:cNvPr id="41" name="Google Shape;2898;p54"/>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91425" tIns="91425" rIns="91425" bIns="91425" anchor="ctr" anchorCtr="0">
                  <a:noAutofit/>
                </a:bodyPr>
                <a:lstStyle/>
                <a:p>
                  <a:endParaRPr dirty="0"/>
                </a:p>
              </p:txBody>
            </p:sp>
            <p:sp>
              <p:nvSpPr>
                <p:cNvPr id="42" name="Google Shape;2899;p54"/>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91425" tIns="91425" rIns="91425" bIns="91425" anchor="ctr" anchorCtr="0">
                  <a:noAutofit/>
                </a:bodyPr>
                <a:lstStyle/>
                <a:p>
                  <a:endParaRPr dirty="0"/>
                </a:p>
              </p:txBody>
            </p:sp>
          </p:grpSp>
          <p:grpSp>
            <p:nvGrpSpPr>
              <p:cNvPr id="38" name="Google Shape;2900;p54"/>
              <p:cNvGrpSpPr/>
              <p:nvPr/>
            </p:nvGrpSpPr>
            <p:grpSpPr>
              <a:xfrm>
                <a:off x="4732657" y="3315384"/>
                <a:ext cx="374952" cy="374572"/>
                <a:chOff x="4201447" y="3817349"/>
                <a:chExt cx="346024" cy="345674"/>
              </a:xfrm>
            </p:grpSpPr>
            <p:sp>
              <p:nvSpPr>
                <p:cNvPr id="39" name="Google Shape;2901;p5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40" name="Google Shape;2902;p5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grpSp>
        </p:grpSp>
        <p:grpSp>
          <p:nvGrpSpPr>
            <p:cNvPr id="27" name="Google Shape;2903;p54"/>
            <p:cNvGrpSpPr/>
            <p:nvPr/>
          </p:nvGrpSpPr>
          <p:grpSpPr>
            <a:xfrm>
              <a:off x="6529419" y="3711909"/>
              <a:ext cx="956596" cy="944315"/>
              <a:chOff x="3768864" y="3522050"/>
              <a:chExt cx="1098904" cy="1084796"/>
            </a:xfrm>
          </p:grpSpPr>
          <p:grpSp>
            <p:nvGrpSpPr>
              <p:cNvPr id="28" name="Google Shape;2904;p54"/>
              <p:cNvGrpSpPr/>
              <p:nvPr/>
            </p:nvGrpSpPr>
            <p:grpSpPr>
              <a:xfrm>
                <a:off x="3768864" y="3522050"/>
                <a:ext cx="1098904" cy="1084796"/>
                <a:chOff x="3768864" y="3522050"/>
                <a:chExt cx="1098904" cy="1084796"/>
              </a:xfrm>
            </p:grpSpPr>
            <p:sp>
              <p:nvSpPr>
                <p:cNvPr id="35" name="Google Shape;2905;p54"/>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91425" tIns="91425" rIns="91425" bIns="91425" anchor="ctr" anchorCtr="0">
                  <a:noAutofit/>
                </a:bodyPr>
                <a:lstStyle/>
                <a:p>
                  <a:endParaRPr dirty="0"/>
                </a:p>
              </p:txBody>
            </p:sp>
            <p:sp>
              <p:nvSpPr>
                <p:cNvPr id="36" name="Google Shape;2906;p54"/>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91425" tIns="91425" rIns="91425" bIns="91425" anchor="ctr" anchorCtr="0">
                  <a:noAutofit/>
                </a:bodyPr>
                <a:lstStyle/>
                <a:p>
                  <a:endParaRPr dirty="0"/>
                </a:p>
              </p:txBody>
            </p:sp>
          </p:grpSp>
          <p:grpSp>
            <p:nvGrpSpPr>
              <p:cNvPr id="29" name="Google Shape;2907;p54"/>
              <p:cNvGrpSpPr/>
              <p:nvPr/>
            </p:nvGrpSpPr>
            <p:grpSpPr>
              <a:xfrm>
                <a:off x="4139616" y="3871555"/>
                <a:ext cx="357419" cy="357005"/>
                <a:chOff x="7482229" y="3351230"/>
                <a:chExt cx="357419" cy="357005"/>
              </a:xfrm>
            </p:grpSpPr>
            <p:sp>
              <p:nvSpPr>
                <p:cNvPr id="30" name="Google Shape;2908;p5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31" name="Google Shape;2909;p5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32" name="Google Shape;2910;p5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33" name="Google Shape;2911;p5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sp>
              <p:nvSpPr>
                <p:cNvPr id="34" name="Google Shape;2912;p5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91425" tIns="91425" rIns="91425" bIns="91425" anchor="ctr" anchorCtr="0">
                  <a:noAutofit/>
                </a:bodyPr>
                <a:lstStyle/>
                <a:p>
                  <a:endParaRPr dirty="0"/>
                </a:p>
              </p:txBody>
            </p:sp>
          </p:grpSp>
        </p:grpSp>
      </p:grpSp>
      <p:sp>
        <p:nvSpPr>
          <p:cNvPr id="21" name="TextBox 20"/>
          <p:cNvSpPr txBox="1"/>
          <p:nvPr/>
        </p:nvSpPr>
        <p:spPr>
          <a:xfrm>
            <a:off x="1134667" y="1246371"/>
            <a:ext cx="3911808" cy="693507"/>
          </a:xfrm>
          <a:prstGeom prst="rect">
            <a:avLst/>
          </a:prstGeom>
          <a:noFill/>
        </p:spPr>
        <p:txBody>
          <a:bodyPr wrap="none" lIns="61960" tIns="30980" rIns="61960" bIns="30980" rtlCol="0">
            <a:spAutoFit/>
          </a:bodyPr>
          <a:lstStyle/>
          <a:p>
            <a:r>
              <a:rPr lang="en-US" sz="2700" dirty="0"/>
              <a:t>👍 </a:t>
            </a:r>
            <a:r>
              <a:rPr lang="en-US" sz="1400" dirty="0"/>
              <a:t>This is the 30 Days Industrial Learning Activity.</a:t>
            </a:r>
          </a:p>
          <a:p>
            <a:endParaRPr lang="en-US" sz="1400" dirty="0"/>
          </a:p>
        </p:txBody>
      </p:sp>
      <p:sp>
        <p:nvSpPr>
          <p:cNvPr id="63" name="Rectangle 62"/>
          <p:cNvSpPr/>
          <p:nvPr/>
        </p:nvSpPr>
        <p:spPr>
          <a:xfrm>
            <a:off x="1246111" y="1777762"/>
            <a:ext cx="2658131" cy="478063"/>
          </a:xfrm>
          <a:prstGeom prst="rect">
            <a:avLst/>
          </a:prstGeom>
        </p:spPr>
        <p:txBody>
          <a:bodyPr wrap="none" lIns="61960" tIns="30980" rIns="61960" bIns="30980">
            <a:spAutoFit/>
          </a:bodyPr>
          <a:lstStyle/>
          <a:p>
            <a:pPr algn="ctr"/>
            <a:r>
              <a:rPr lang="en-US" sz="2700" dirty="0"/>
              <a:t>👍 </a:t>
            </a:r>
            <a:r>
              <a:rPr lang="en-US" sz="1400" dirty="0"/>
              <a:t>Its Online </a:t>
            </a:r>
            <a:r>
              <a:rPr lang="en-US" sz="1400" b="1" dirty="0">
                <a:solidFill>
                  <a:srgbClr val="C00000"/>
                </a:solidFill>
              </a:rPr>
              <a:t>YouTube Live </a:t>
            </a:r>
            <a:r>
              <a:rPr lang="en-US" sz="1400" dirty="0"/>
              <a:t>Class</a:t>
            </a:r>
          </a:p>
        </p:txBody>
      </p:sp>
      <p:sp>
        <p:nvSpPr>
          <p:cNvPr id="64" name="Rectangle 63"/>
          <p:cNvSpPr/>
          <p:nvPr/>
        </p:nvSpPr>
        <p:spPr>
          <a:xfrm>
            <a:off x="872196" y="2192950"/>
            <a:ext cx="3874822" cy="693507"/>
          </a:xfrm>
          <a:prstGeom prst="rect">
            <a:avLst/>
          </a:prstGeom>
        </p:spPr>
        <p:txBody>
          <a:bodyPr wrap="square" lIns="61960" tIns="30980" rIns="61960" bIns="30980">
            <a:spAutoFit/>
          </a:bodyPr>
          <a:lstStyle/>
          <a:p>
            <a:pPr algn="ctr"/>
            <a:r>
              <a:rPr lang="en-US" sz="2700" dirty="0"/>
              <a:t>👍 </a:t>
            </a:r>
            <a:r>
              <a:rPr lang="en-US" sz="1400" dirty="0"/>
              <a:t>If you Invest </a:t>
            </a:r>
            <a:r>
              <a:rPr lang="en-US" sz="1400" b="1" dirty="0">
                <a:solidFill>
                  <a:srgbClr val="C00000"/>
                </a:solidFill>
              </a:rPr>
              <a:t>45 minutes </a:t>
            </a:r>
            <a:r>
              <a:rPr lang="en-US" sz="1400" dirty="0"/>
              <a:t>daily, U will become Master in </a:t>
            </a:r>
            <a:r>
              <a:rPr lang="en-US" sz="1400" b="1" dirty="0"/>
              <a:t>Data Science</a:t>
            </a:r>
          </a:p>
        </p:txBody>
      </p:sp>
      <p:grpSp>
        <p:nvGrpSpPr>
          <p:cNvPr id="67" name="Group 66"/>
          <p:cNvGrpSpPr/>
          <p:nvPr/>
        </p:nvGrpSpPr>
        <p:grpSpPr>
          <a:xfrm>
            <a:off x="1276160" y="2915345"/>
            <a:ext cx="4530960" cy="895727"/>
            <a:chOff x="908485" y="4093456"/>
            <a:chExt cx="6686312" cy="1321750"/>
          </a:xfrm>
        </p:grpSpPr>
        <p:sp>
          <p:nvSpPr>
            <p:cNvPr id="65" name="Rectangle 64"/>
            <p:cNvSpPr/>
            <p:nvPr/>
          </p:nvSpPr>
          <p:spPr>
            <a:xfrm>
              <a:off x="908485" y="4093456"/>
              <a:ext cx="4353261" cy="749364"/>
            </a:xfrm>
            <a:prstGeom prst="rect">
              <a:avLst/>
            </a:prstGeom>
          </p:spPr>
          <p:txBody>
            <a:bodyPr wrap="none">
              <a:spAutoFit/>
            </a:bodyPr>
            <a:lstStyle/>
            <a:p>
              <a:pPr algn="ctr"/>
              <a:r>
                <a:rPr lang="en-US" sz="2700" dirty="0"/>
                <a:t>👍 </a:t>
              </a:r>
              <a:r>
                <a:rPr lang="en-US" sz="1400" dirty="0"/>
                <a:t>   You will get </a:t>
              </a:r>
              <a:r>
                <a:rPr lang="en-US" sz="1400" b="1" dirty="0">
                  <a:solidFill>
                    <a:srgbClr val="C00000"/>
                  </a:solidFill>
                </a:rPr>
                <a:t>FREE E-Certificate </a:t>
              </a:r>
            </a:p>
          </p:txBody>
        </p:sp>
        <p:sp>
          <p:nvSpPr>
            <p:cNvPr id="66" name="Google Shape;953;p33"/>
            <p:cNvSpPr txBox="1">
              <a:spLocks/>
            </p:cNvSpPr>
            <p:nvPr/>
          </p:nvSpPr>
          <p:spPr>
            <a:xfrm>
              <a:off x="3525031" y="4909720"/>
              <a:ext cx="4069766" cy="5054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r" rtl="0">
                <a:lnSpc>
                  <a:spcPct val="100000"/>
                </a:lnSpc>
                <a:spcBef>
                  <a:spcPts val="0"/>
                </a:spcBef>
                <a:spcAft>
                  <a:spcPts val="0"/>
                </a:spcAft>
                <a:buClr>
                  <a:schemeClr val="dk2"/>
                </a:buClr>
                <a:buSzPts val="2800"/>
                <a:buFont typeface="Muli"/>
                <a:buNone/>
                <a:defRPr sz="1600" b="0" i="0" u="none" strike="noStrike" cap="none">
                  <a:solidFill>
                    <a:schemeClr val="dk2"/>
                  </a:solidFill>
                  <a:latin typeface="Muli"/>
                  <a:ea typeface="Muli"/>
                  <a:cs typeface="Muli"/>
                  <a:sym typeface="Muli"/>
                </a:defRPr>
              </a:lvl1pPr>
              <a:lvl2pPr marL="914400" marR="0" lvl="1"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2pPr>
              <a:lvl3pPr marL="1371600" marR="0" lvl="2"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3pPr>
              <a:lvl4pPr marL="1828800" marR="0" lvl="3"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4pPr>
              <a:lvl5pPr marL="2286000" marR="0" lvl="4"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5pPr>
              <a:lvl6pPr marL="2743200" marR="0" lvl="5"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6pPr>
              <a:lvl7pPr marL="3200400" marR="0" lvl="6"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7pPr>
              <a:lvl8pPr marL="3657600" marR="0" lvl="7"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8pPr>
              <a:lvl9pPr marL="4114800" marR="0" lvl="8" indent="-330200" algn="ctr" rtl="0">
                <a:lnSpc>
                  <a:spcPct val="100000"/>
                </a:lnSpc>
                <a:spcBef>
                  <a:spcPts val="0"/>
                </a:spcBef>
                <a:spcAft>
                  <a:spcPts val="0"/>
                </a:spcAft>
                <a:buClr>
                  <a:schemeClr val="dk2"/>
                </a:buClr>
                <a:buSzPts val="2800"/>
                <a:buFont typeface="Muli"/>
                <a:buNone/>
                <a:defRPr sz="2800" b="0" i="0" u="none" strike="noStrike" cap="none">
                  <a:solidFill>
                    <a:schemeClr val="dk2"/>
                  </a:solidFill>
                  <a:latin typeface="Muli"/>
                  <a:ea typeface="Muli"/>
                  <a:cs typeface="Muli"/>
                  <a:sym typeface="Muli"/>
                </a:defRPr>
              </a:lvl9pPr>
            </a:lstStyle>
            <a:p>
              <a:pPr algn="l"/>
              <a:r>
                <a:rPr lang="en-US" dirty="0">
                  <a:solidFill>
                    <a:srgbClr val="7030A0"/>
                  </a:solidFill>
                </a:rPr>
                <a:t>Webinar Participation Certificate</a:t>
              </a:r>
              <a:endParaRPr lang="en-US" i="1" dirty="0"/>
            </a:p>
          </p:txBody>
        </p:sp>
      </p:grpSp>
      <p:sp>
        <p:nvSpPr>
          <p:cNvPr id="68" name="Rectangle 67"/>
          <p:cNvSpPr/>
          <p:nvPr/>
        </p:nvSpPr>
        <p:spPr>
          <a:xfrm>
            <a:off x="1168642" y="4159161"/>
            <a:ext cx="4431127" cy="893562"/>
          </a:xfrm>
          <a:prstGeom prst="rect">
            <a:avLst/>
          </a:prstGeom>
          <a:ln>
            <a:solidFill>
              <a:schemeClr val="accent4">
                <a:lumMod val="50000"/>
              </a:schemeClr>
            </a:solidFill>
          </a:ln>
        </p:spPr>
        <p:txBody>
          <a:bodyPr wrap="square" lIns="61960" tIns="30980" rIns="61960" bIns="30980">
            <a:spAutoFit/>
          </a:bodyPr>
          <a:lstStyle/>
          <a:p>
            <a:pPr algn="just"/>
            <a:r>
              <a:rPr lang="en-US" i="1" dirty="0">
                <a:solidFill>
                  <a:schemeClr val="bg2">
                    <a:lumMod val="50000"/>
                  </a:schemeClr>
                </a:solidFill>
                <a:latin typeface="Fjalla One"/>
              </a:rPr>
              <a:t>“Learning is the beginning of wealth.</a:t>
            </a:r>
          </a:p>
          <a:p>
            <a:pPr algn="r"/>
            <a:r>
              <a:rPr lang="en-US" i="1" dirty="0">
                <a:solidFill>
                  <a:schemeClr val="bg2">
                    <a:lumMod val="50000"/>
                  </a:schemeClr>
                </a:solidFill>
                <a:latin typeface="Fjalla One"/>
              </a:rPr>
              <a:t>Searching &amp; Learning is where the miracle process all begins.” …………….Jim Rohn</a:t>
            </a:r>
          </a:p>
        </p:txBody>
      </p:sp>
      <p:pic>
        <p:nvPicPr>
          <p:cNvPr id="69" name="Picture 68">
            <a:hlinkClick r:id="rId2"/>
          </p:cNvPr>
          <p:cNvPicPr>
            <a:picLocks noChangeAspect="1"/>
          </p:cNvPicPr>
          <p:nvPr/>
        </p:nvPicPr>
        <p:blipFill rotWithShape="1">
          <a:blip r:embed="rId3" cstate="print">
            <a:extLst>
              <a:ext uri="{28A0092B-C50C-407E-A947-70E740481C1C}">
                <a14:useLocalDpi xmlns:a14="http://schemas.microsoft.com/office/drawing/2010/main" val="0"/>
              </a:ext>
            </a:extLst>
          </a:blip>
          <a:srcRect b="16276"/>
          <a:stretch/>
        </p:blipFill>
        <p:spPr>
          <a:xfrm>
            <a:off x="5040937" y="1677178"/>
            <a:ext cx="1335505" cy="603260"/>
          </a:xfrm>
          <a:prstGeom prst="rect">
            <a:avLst/>
          </a:prstGeom>
        </p:spPr>
      </p:pic>
    </p:spTree>
    <p:extLst>
      <p:ext uri="{BB962C8B-B14F-4D97-AF65-F5344CB8AC3E}">
        <p14:creationId xmlns:p14="http://schemas.microsoft.com/office/powerpoint/2010/main" val="3241482031"/>
      </p:ext>
    </p:extLst>
  </p:cSld>
  <p:clrMapOvr>
    <a:masterClrMapping/>
  </p:clrMapOvr>
  <mc:AlternateContent xmlns:mc="http://schemas.openxmlformats.org/markup-compatibility/2006" xmlns:p14="http://schemas.microsoft.com/office/powerpoint/2010/main">
    <mc:Choice Requires="p14">
      <p:transition spd="slow" p14:dur="2000" advTm="1799"/>
    </mc:Choice>
    <mc:Fallback xmlns="">
      <p:transition spd="slow" advTm="1799"/>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28800" y="1276350"/>
            <a:ext cx="5684438" cy="3429000"/>
          </a:xfrm>
        </p:spPr>
      </p:pic>
    </p:spTree>
    <p:extLst>
      <p:ext uri="{BB962C8B-B14F-4D97-AF65-F5344CB8AC3E}">
        <p14:creationId xmlns:p14="http://schemas.microsoft.com/office/powerpoint/2010/main" val="62432268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view the Relationship view to hide a particular column in the report.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hide a column , right – click  on the column name and select the “Hide in report view” option.</a:t>
            </a:r>
          </a:p>
          <a:p>
            <a:pPr marL="0" indent="0" algn="just">
              <a:lnSpc>
                <a:spcPct val="150000"/>
              </a:lnSpc>
              <a:spcBef>
                <a:spcPts val="0"/>
              </a:spcBef>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464162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91146" y="1085850"/>
            <a:ext cx="5818908" cy="3429000"/>
          </a:xfrm>
        </p:spPr>
      </p:pic>
    </p:spTree>
    <p:extLst>
      <p:ext uri="{BB962C8B-B14F-4D97-AF65-F5344CB8AC3E}">
        <p14:creationId xmlns:p14="http://schemas.microsoft.com/office/powerpoint/2010/main" val="29893685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fontScale="77500" lnSpcReduction="20000"/>
          </a:bodyPr>
          <a:lstStyle/>
          <a:p>
            <a:pPr algn="just">
              <a:lnSpc>
                <a:spcPct val="160000"/>
              </a:lnSpc>
              <a:spcBef>
                <a:spcPts val="0"/>
              </a:spcBef>
            </a:pPr>
            <a:r>
              <a:rPr lang="en-US" sz="2000" b="1" dirty="0" smtClean="0">
                <a:latin typeface="Times New Roman" panose="02020603050405020304" pitchFamily="18" charset="0"/>
                <a:cs typeface="Times New Roman" panose="02020603050405020304" pitchFamily="18" charset="0"/>
              </a:rPr>
              <a:t>Creating Calculated Columns:</a:t>
            </a:r>
          </a:p>
          <a:p>
            <a:pPr algn="just">
              <a:lnSpc>
                <a:spcPct val="160000"/>
              </a:lnSpc>
              <a:spcBef>
                <a:spcPts val="0"/>
              </a:spcBef>
            </a:pPr>
            <a:r>
              <a:rPr lang="en-US" sz="2000" dirty="0" smtClean="0">
                <a:latin typeface="Times New Roman" panose="02020603050405020304" pitchFamily="18" charset="0"/>
                <a:cs typeface="Times New Roman" panose="02020603050405020304" pitchFamily="18" charset="0"/>
              </a:rPr>
              <a:t>We can create calculated columns in Power BI by combining two or more elements of the existing data.</a:t>
            </a:r>
          </a:p>
          <a:p>
            <a:pPr algn="just">
              <a:lnSpc>
                <a:spcPct val="160000"/>
              </a:lnSpc>
              <a:spcBef>
                <a:spcPts val="0"/>
              </a:spcBef>
            </a:pPr>
            <a:r>
              <a:rPr lang="en-US" sz="2000" dirty="0" smtClean="0">
                <a:latin typeface="Times New Roman" panose="02020603050405020304" pitchFamily="18" charset="0"/>
                <a:cs typeface="Times New Roman" panose="02020603050405020304" pitchFamily="18" charset="0"/>
              </a:rPr>
              <a:t>Apply calculation on an existing column to define a new metric.</a:t>
            </a:r>
          </a:p>
          <a:p>
            <a:pPr algn="just">
              <a:lnSpc>
                <a:spcPct val="160000"/>
              </a:lnSpc>
              <a:spcBef>
                <a:spcPts val="0"/>
              </a:spcBef>
            </a:pPr>
            <a:r>
              <a:rPr lang="en-US" sz="2000" dirty="0" smtClean="0">
                <a:latin typeface="Times New Roman" panose="02020603050405020304" pitchFamily="18" charset="0"/>
                <a:cs typeface="Times New Roman" panose="02020603050405020304" pitchFamily="18" charset="0"/>
              </a:rPr>
              <a:t>Combine two columns to create one new column.</a:t>
            </a:r>
          </a:p>
          <a:p>
            <a:pPr algn="just">
              <a:lnSpc>
                <a:spcPct val="160000"/>
              </a:lnSpc>
              <a:spcBef>
                <a:spcPts val="0"/>
              </a:spcBef>
            </a:pPr>
            <a:r>
              <a:rPr lang="en-US" sz="2000" dirty="0" smtClean="0">
                <a:latin typeface="Times New Roman" panose="02020603050405020304" pitchFamily="18" charset="0"/>
                <a:cs typeface="Times New Roman" panose="02020603050405020304" pitchFamily="18" charset="0"/>
              </a:rPr>
              <a:t>We can even create a calculated column to establish a relationship between the tables .</a:t>
            </a:r>
          </a:p>
          <a:p>
            <a:pPr algn="just">
              <a:lnSpc>
                <a:spcPct val="160000"/>
              </a:lnSpc>
              <a:spcBef>
                <a:spcPts val="0"/>
              </a:spcBef>
            </a:pPr>
            <a:r>
              <a:rPr lang="en-US" sz="2000" dirty="0" smtClean="0">
                <a:latin typeface="Times New Roman" panose="02020603050405020304" pitchFamily="18" charset="0"/>
                <a:cs typeface="Times New Roman" panose="02020603050405020304" pitchFamily="18" charset="0"/>
              </a:rPr>
              <a:t>It can also be used to setup a relationship between two tables.</a:t>
            </a:r>
          </a:p>
          <a:p>
            <a:pPr algn="just">
              <a:lnSpc>
                <a:spcPct val="160000"/>
              </a:lnSpc>
              <a:spcBef>
                <a:spcPts val="0"/>
              </a:spcBef>
            </a:pPr>
            <a:r>
              <a:rPr lang="en-US" sz="2000" dirty="0" smtClean="0">
                <a:latin typeface="Times New Roman" panose="02020603050405020304" pitchFamily="18" charset="0"/>
                <a:cs typeface="Times New Roman" panose="02020603050405020304" pitchFamily="18" charset="0"/>
              </a:rPr>
              <a:t>To create a new calculated column , navigate the data view tab on the left side of screen and then click Modeling.</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26466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61727" y="1285663"/>
            <a:ext cx="5877745" cy="3029373"/>
          </a:xfrm>
        </p:spPr>
      </p:pic>
    </p:spTree>
    <p:extLst>
      <p:ext uri="{BB962C8B-B14F-4D97-AF65-F5344CB8AC3E}">
        <p14:creationId xmlns:p14="http://schemas.microsoft.com/office/powerpoint/2010/main" val="129125652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navigate to the Modeling tab ,  we can see a new column option at the top of the screen.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opens a formula bar , where we can enter DAX formula to perform calculation.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DAX – Data Analysis Expression is a powerful language also used in Excel to perform calculations.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rename the column by changing the Column text in the formula bar.</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46891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61727" y="1199926"/>
            <a:ext cx="5877745" cy="3200847"/>
          </a:xfrm>
        </p:spPr>
      </p:pic>
    </p:spTree>
    <p:extLst>
      <p:ext uri="{BB962C8B-B14F-4D97-AF65-F5344CB8AC3E}">
        <p14:creationId xmlns:p14="http://schemas.microsoft.com/office/powerpoint/2010/main" val="97826093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IN" sz="2000" dirty="0">
                <a:latin typeface="Times New Roman" panose="02020603050405020304" pitchFamily="18" charset="0"/>
                <a:cs typeface="Times New Roman" panose="02020603050405020304" pitchFamily="18" charset="0"/>
              </a:rPr>
              <a:t>In the following example, let us create a new column: Product Code (Product_C), which is derived from the last three characters of Prod_Id column. Then, write the following formula </a:t>
            </a:r>
            <a:r>
              <a:rPr lang="en-IN" sz="2000" dirty="0" smtClean="0">
                <a:latin typeface="Times New Roman" panose="02020603050405020304" pitchFamily="18" charset="0"/>
                <a:cs typeface="Times New Roman" panose="02020603050405020304" pitchFamily="18" charset="0"/>
              </a:rPr>
              <a:t>−</a:t>
            </a:r>
          </a:p>
          <a:p>
            <a:pPr algn="just">
              <a:lnSpc>
                <a:spcPct val="150000"/>
              </a:lnSpc>
              <a:spcBef>
                <a:spcPts val="0"/>
              </a:spcBef>
            </a:pPr>
            <a:r>
              <a:rPr lang="en-IN" sz="2000" dirty="0">
                <a:latin typeface="Times New Roman" panose="02020603050405020304" pitchFamily="18" charset="0"/>
                <a:cs typeface="Times New Roman" panose="02020603050405020304" pitchFamily="18" charset="0"/>
              </a:rPr>
              <a:t>Product_C = RIGHT( Sheet1[Prod_Id],3) </a:t>
            </a:r>
          </a:p>
          <a:p>
            <a:pPr marL="0" indent="0">
              <a:buNone/>
            </a:pPr>
            <a:r>
              <a:rPr lang="en-IN" sz="2000" dirty="0"/>
              <a:t/>
            </a:r>
            <a:br>
              <a:rPr lang="en-IN" sz="2000" dirty="0"/>
            </a:b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10605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66490" y="1271374"/>
            <a:ext cx="5868219" cy="3057952"/>
          </a:xfrm>
        </p:spPr>
      </p:pic>
    </p:spTree>
    <p:extLst>
      <p:ext uri="{BB962C8B-B14F-4D97-AF65-F5344CB8AC3E}">
        <p14:creationId xmlns:p14="http://schemas.microsoft.com/office/powerpoint/2010/main" val="13715309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 long list of formulas is also provided that we can use for creating calculated columns.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have to enter the first character of formula to be used in calculations.</a:t>
            </a:r>
          </a:p>
          <a:p>
            <a:pPr marL="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3913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4992" y="2728513"/>
            <a:ext cx="6745719" cy="841800"/>
          </a:xfrm>
        </p:spPr>
        <p:txBody>
          <a:bodyPr/>
          <a:lstStyle/>
          <a:p>
            <a:r>
              <a:rPr lang="en-US" u="sng" dirty="0" smtClean="0">
                <a:solidFill>
                  <a:srgbClr val="FF0000"/>
                </a:solidFill>
              </a:rPr>
              <a:t>Help 10 Million Students</a:t>
            </a:r>
            <a:r>
              <a:rPr lang="en-US" dirty="0" smtClean="0"/>
              <a:t> to </a:t>
            </a:r>
            <a:r>
              <a:rPr lang="en-US" u="sng" dirty="0" smtClean="0">
                <a:solidFill>
                  <a:srgbClr val="FF0000"/>
                </a:solidFill>
              </a:rPr>
              <a:t>Learn the Technology</a:t>
            </a:r>
            <a:r>
              <a:rPr lang="en-US" dirty="0" smtClean="0"/>
              <a:t> in </a:t>
            </a:r>
            <a:r>
              <a:rPr lang="en-US" u="sng" dirty="0" smtClean="0">
                <a:solidFill>
                  <a:srgbClr val="FF0000"/>
                </a:solidFill>
              </a:rPr>
              <a:t>Easy Way</a:t>
            </a:r>
            <a:endParaRPr lang="en-US" u="sng" dirty="0">
              <a:solidFill>
                <a:srgbClr val="FF0000"/>
              </a:solidFill>
            </a:endParaRPr>
          </a:p>
        </p:txBody>
      </p:sp>
      <p:sp>
        <p:nvSpPr>
          <p:cNvPr id="3" name="Title 2"/>
          <p:cNvSpPr>
            <a:spLocks noGrp="1"/>
          </p:cNvSpPr>
          <p:nvPr>
            <p:ph type="title" idx="2"/>
          </p:nvPr>
        </p:nvSpPr>
        <p:spPr>
          <a:xfrm>
            <a:off x="720002" y="1337826"/>
            <a:ext cx="2609255" cy="841800"/>
          </a:xfrm>
        </p:spPr>
        <p:txBody>
          <a:bodyPr/>
          <a:lstStyle/>
          <a:p>
            <a:r>
              <a:rPr lang="en-US" dirty="0" smtClean="0"/>
              <a:t>Our Vision</a:t>
            </a:r>
            <a:endParaRPr lang="en-US" dirty="0"/>
          </a:p>
        </p:txBody>
      </p:sp>
    </p:spTree>
    <p:extLst>
      <p:ext uri="{BB962C8B-B14F-4D97-AF65-F5344CB8AC3E}">
        <p14:creationId xmlns:p14="http://schemas.microsoft.com/office/powerpoint/2010/main" val="35780353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61727" y="1200150"/>
            <a:ext cx="5877745" cy="3200399"/>
          </a:xfrm>
        </p:spPr>
      </p:pic>
    </p:spTree>
    <p:extLst>
      <p:ext uri="{BB962C8B-B14F-4D97-AF65-F5344CB8AC3E}">
        <p14:creationId xmlns:p14="http://schemas.microsoft.com/office/powerpoint/2010/main" val="369050529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Creating Calculated Tables: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create a new calculated table in data modelling in Power BI.</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create  a new table , navigate to the Data view tab on the left side of the screen .</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65448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37911" y="1247558"/>
            <a:ext cx="5925377" cy="3105583"/>
          </a:xfrm>
        </p:spPr>
      </p:pic>
    </p:spTree>
    <p:extLst>
      <p:ext uri="{BB962C8B-B14F-4D97-AF65-F5344CB8AC3E}">
        <p14:creationId xmlns:p14="http://schemas.microsoft.com/office/powerpoint/2010/main" val="422329267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DAX expression is used to create the new table.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have to enter the name of a new table on the left side of the equal sign and DAX formula to perform the calculation to form that table on the right.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the calculation is completed , the new table appears in the Fields pane in the model.</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971897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the following example , define a new table – Table_CustC that returns a one column table containing unique values in a column in another table.</a:t>
            </a: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2571750"/>
            <a:ext cx="5934903" cy="2324424"/>
          </a:xfrm>
          <a:prstGeom prst="rect">
            <a:avLst/>
          </a:prstGeom>
        </p:spPr>
      </p:pic>
    </p:spTree>
    <p:extLst>
      <p:ext uri="{BB962C8B-B14F-4D97-AF65-F5344CB8AC3E}">
        <p14:creationId xmlns:p14="http://schemas.microsoft.com/office/powerpoint/2010/main" val="405367304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 new table is added under the “Fields” section in Power BI screen as shown in the following screenshot.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Once the calculated column and  calculated tables are created as per the requirement , we can use the fields in the Report tab in the Power BI.</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add these objects , we have to select a checkbox and a relationship is automatically detected if possible.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If not , then we can drag the columns that we want to connect.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7672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676400" y="1352550"/>
            <a:ext cx="5877745" cy="3334215"/>
          </a:xfrm>
        </p:spPr>
      </p:pic>
    </p:spTree>
    <p:extLst>
      <p:ext uri="{BB962C8B-B14F-4D97-AF65-F5344CB8AC3E}">
        <p14:creationId xmlns:p14="http://schemas.microsoft.com/office/powerpoint/2010/main" val="35944804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Data Modelling</a:t>
            </a:r>
            <a:endParaRPr lang="en-IN" dirty="0"/>
          </a:p>
        </p:txBody>
      </p:sp>
      <p:sp>
        <p:nvSpPr>
          <p:cNvPr id="3" name="Content Placeholder 2"/>
          <p:cNvSpPr>
            <a:spLocks noGrp="1"/>
          </p:cNvSpPr>
          <p:nvPr>
            <p:ph sz="quarter" idx="1"/>
          </p:nvPr>
        </p:nvSpPr>
        <p:spPr>
          <a:xfrm>
            <a:off x="914400" y="1085850"/>
            <a:ext cx="7772400" cy="37719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view the report ,we navigate to the report tab and we can see both “Calculated Columns” and fileds from the new “Calculated table” in the report view.</a:t>
            </a:r>
          </a:p>
          <a:p>
            <a:pPr algn="just">
              <a:lnSpc>
                <a:spcPct val="150000"/>
              </a:lnSpc>
              <a:spcBef>
                <a:spcPts val="0"/>
              </a:spcBef>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3127" y="2724150"/>
            <a:ext cx="5877745" cy="1828800"/>
          </a:xfrm>
          <a:prstGeom prst="rect">
            <a:avLst/>
          </a:prstGeom>
        </p:spPr>
      </p:pic>
    </p:spTree>
    <p:extLst>
      <p:ext uri="{BB962C8B-B14F-4D97-AF65-F5344CB8AC3E}">
        <p14:creationId xmlns:p14="http://schemas.microsoft.com/office/powerpoint/2010/main" val="202786761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Managing Time Based Data</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Power BI allows to drill through time – based data by default.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add a data field in the analysis and enable drill on our data visualization , it takes you to the next – level of time – based data.</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Time – Based table has been added in the Power BI Visualization.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Revenue and Year column has been added in the report.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463899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Managing Time Based Data</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057400" y="1123950"/>
            <a:ext cx="4452688" cy="3429000"/>
          </a:xfrm>
        </p:spPr>
      </p:pic>
    </p:spTree>
    <p:extLst>
      <p:ext uri="{BB962C8B-B14F-4D97-AF65-F5344CB8AC3E}">
        <p14:creationId xmlns:p14="http://schemas.microsoft.com/office/powerpoint/2010/main" val="2457160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71602" y="3219823"/>
            <a:ext cx="7908293" cy="570473"/>
          </a:xfrm>
        </p:spPr>
        <p:txBody>
          <a:bodyPr/>
          <a:lstStyle/>
          <a:p>
            <a:r>
              <a:rPr lang="en-US" dirty="0" smtClean="0"/>
              <a:t>Associate Partner for this Master Class</a:t>
            </a:r>
            <a:endParaRPr lang="en-US" dirty="0"/>
          </a:p>
        </p:txBody>
      </p:sp>
      <p:pic>
        <p:nvPicPr>
          <p:cNvPr id="5" name="Picture 8" descr="load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29234" y="1131590"/>
            <a:ext cx="7110098" cy="108012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029236" y="4065755"/>
            <a:ext cx="2429607" cy="339564"/>
          </a:xfrm>
          <a:prstGeom prst="rect">
            <a:avLst/>
          </a:prstGeom>
        </p:spPr>
        <p:txBody>
          <a:bodyPr wrap="none" lIns="61960" tIns="30980" rIns="61960" bIns="30980">
            <a:spAutoFit/>
          </a:bodyPr>
          <a:lstStyle/>
          <a:p>
            <a:r>
              <a:rPr lang="en-US" dirty="0"/>
              <a:t>https://apssdc.in/home/</a:t>
            </a:r>
          </a:p>
        </p:txBody>
      </p:sp>
    </p:spTree>
    <p:extLst>
      <p:ext uri="{BB962C8B-B14F-4D97-AF65-F5344CB8AC3E}">
        <p14:creationId xmlns:p14="http://schemas.microsoft.com/office/powerpoint/2010/main" val="288502866"/>
      </p:ext>
    </p:extLst>
  </p:cSld>
  <p:clrMapOvr>
    <a:masterClrMapping/>
  </p:clrMapOvr>
  <mc:AlternateContent xmlns:mc="http://schemas.openxmlformats.org/markup-compatibility/2006" xmlns:p14="http://schemas.microsoft.com/office/powerpoint/2010/main">
    <mc:Choice Requires="p14">
      <p:transition spd="slow" p14:dur="2000" advTm="903"/>
    </mc:Choice>
    <mc:Fallback xmlns="">
      <p:transition spd="slow" advTm="903"/>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Managing Time Based Data</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enable the drill feature in visualizations using the option at the top.</a:t>
            </a:r>
            <a:endParaRPr lang="en-IN" sz="2000" dirty="0" smtClean="0">
              <a:latin typeface="Times New Roman" panose="02020603050405020304" pitchFamily="18" charset="0"/>
              <a:cs typeface="Times New Roman" panose="02020603050405020304" pitchFamily="18" charset="0"/>
            </a:endParaRP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Once we enable the drill feature and click the bars in the chart , it drills down to the next level of hierarchy.</a:t>
            </a:r>
          </a:p>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Eg: </a:t>
            </a:r>
            <a:r>
              <a:rPr lang="en-US" sz="2000" dirty="0" smtClean="0">
                <a:latin typeface="Times New Roman" panose="02020603050405020304" pitchFamily="18" charset="0"/>
                <a:cs typeface="Times New Roman" panose="02020603050405020304" pitchFamily="18" charset="0"/>
              </a:rPr>
              <a:t>Years-&gt; Quarters-&gt; Months.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use Go To the Next Level in the hierarchy option to perform a Drill.</a:t>
            </a:r>
          </a:p>
        </p:txBody>
      </p:sp>
    </p:spTree>
    <p:extLst>
      <p:ext uri="{BB962C8B-B14F-4D97-AF65-F5344CB8AC3E}">
        <p14:creationId xmlns:p14="http://schemas.microsoft.com/office/powerpoint/2010/main" val="29551050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Managing Time Based Data</a:t>
            </a:r>
            <a:endParaRPr lang="en-IN" dirty="0"/>
          </a:p>
        </p:txBody>
      </p:sp>
      <p:pic>
        <p:nvPicPr>
          <p:cNvPr id="6" name="Content Placeholder 5"/>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80780" y="1338058"/>
            <a:ext cx="5839640" cy="2924583"/>
          </a:xfrm>
        </p:spPr>
      </p:pic>
    </p:spTree>
    <p:extLst>
      <p:ext uri="{BB962C8B-B14F-4D97-AF65-F5344CB8AC3E}">
        <p14:creationId xmlns:p14="http://schemas.microsoft.com/office/powerpoint/2010/main" val="276242879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Dashboard Options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Exploring Different Datasets: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Power BI tool provides a lot of options to explore the datasets.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are working on the BI report , we can use Power BI look for quick insights.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Navigate to the datasets section on the left side of the tool UI , click the 3 dots(…) and click Get Insights.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9492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61664" y="1085850"/>
            <a:ext cx="5077872" cy="3429000"/>
          </a:xfrm>
        </p:spPr>
      </p:pic>
    </p:spTree>
    <p:extLst>
      <p:ext uri="{BB962C8B-B14F-4D97-AF65-F5344CB8AC3E}">
        <p14:creationId xmlns:p14="http://schemas.microsoft.com/office/powerpoint/2010/main" val="23682362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select the Get Insights option , it runs all the algorithms in our dataset and once it  is completed , we get a notification that insight is ready for our dataset.	</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0" y="2952750"/>
            <a:ext cx="5868219" cy="981212"/>
          </a:xfrm>
          <a:prstGeom prst="rect">
            <a:avLst/>
          </a:prstGeom>
        </p:spPr>
      </p:pic>
    </p:spTree>
    <p:extLst>
      <p:ext uri="{BB962C8B-B14F-4D97-AF65-F5344CB8AC3E}">
        <p14:creationId xmlns:p14="http://schemas.microsoft.com/office/powerpoint/2010/main" val="81540141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click the view insights option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The tool will show all chart representations of the data insights.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go to this option anytime and check insights option in the dataset.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publish a report to Power BI service , we also get an option of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Quick insight on the first page.</a:t>
            </a:r>
          </a:p>
          <a:p>
            <a:pPr algn="just">
              <a:lnSpc>
                <a:spcPct val="150000"/>
              </a:lnSpc>
              <a:spcBef>
                <a:spcPts val="0"/>
              </a:spcBef>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615136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90306" y="1419032"/>
            <a:ext cx="5820587" cy="2762636"/>
          </a:xfrm>
        </p:spPr>
      </p:pic>
    </p:spTree>
    <p:extLst>
      <p:ext uri="{BB962C8B-B14F-4D97-AF65-F5344CB8AC3E}">
        <p14:creationId xmlns:p14="http://schemas.microsoft.com/office/powerpoint/2010/main" val="391009154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564921" y="1085850"/>
            <a:ext cx="4471358" cy="3429000"/>
          </a:xfrm>
        </p:spPr>
      </p:pic>
    </p:spTree>
    <p:extLst>
      <p:ext uri="{BB962C8B-B14F-4D97-AF65-F5344CB8AC3E}">
        <p14:creationId xmlns:p14="http://schemas.microsoft.com/office/powerpoint/2010/main" val="405288362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Creating Dashboards: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power BI , we can create a dashboard by pinning visualizations from BI reports that are published using Power BI desktop.</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All the visualizations that are created using Power BI service are also available for pinning.</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In Power BI , if we want to pin a visual , open the BI report on the Power BI service.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At the top of the visual , select the pin icon.</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959249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56964" y="1185637"/>
            <a:ext cx="5887272" cy="3229426"/>
          </a:xfrm>
        </p:spPr>
      </p:pic>
    </p:spTree>
    <p:extLst>
      <p:ext uri="{BB962C8B-B14F-4D97-AF65-F5344CB8AC3E}">
        <p14:creationId xmlns:p14="http://schemas.microsoft.com/office/powerpoint/2010/main" val="3345679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94993" y="1176328"/>
            <a:ext cx="8195047" cy="1533428"/>
          </a:xfrm>
        </p:spPr>
        <p:txBody>
          <a:bodyPr/>
          <a:lstStyle/>
          <a:p>
            <a:pPr algn="ctr"/>
            <a:r>
              <a:rPr lang="en" u="sng" dirty="0">
                <a:solidFill>
                  <a:srgbClr val="FF0000"/>
                </a:solidFill>
              </a:rPr>
              <a:t>What</a:t>
            </a:r>
            <a:r>
              <a:rPr lang="en" dirty="0"/>
              <a:t> U will </a:t>
            </a:r>
            <a:r>
              <a:rPr lang="en" u="sng" dirty="0">
                <a:solidFill>
                  <a:srgbClr val="FF0000"/>
                </a:solidFill>
              </a:rPr>
              <a:t>Learn</a:t>
            </a:r>
            <a:r>
              <a:rPr lang="en" dirty="0">
                <a:solidFill>
                  <a:srgbClr val="FF0000"/>
                </a:solidFill>
              </a:rPr>
              <a:t> </a:t>
            </a:r>
            <a:r>
              <a:rPr lang="en" dirty="0"/>
              <a:t>from 30 Days </a:t>
            </a:r>
            <a:r>
              <a:rPr lang="en" u="sng" dirty="0" smtClean="0">
                <a:solidFill>
                  <a:srgbClr val="FF0000"/>
                </a:solidFill>
              </a:rPr>
              <a:t>Data Science &amp; Analytics</a:t>
            </a:r>
            <a:r>
              <a:rPr lang="en" u="sng" dirty="0" smtClean="0"/>
              <a:t> </a:t>
            </a:r>
            <a:r>
              <a:rPr lang="en" dirty="0"/>
              <a:t>Master Class</a:t>
            </a:r>
            <a:endParaRPr lang="en-US" dirty="0"/>
          </a:p>
        </p:txBody>
      </p:sp>
    </p:spTree>
    <p:extLst>
      <p:ext uri="{BB962C8B-B14F-4D97-AF65-F5344CB8AC3E}">
        <p14:creationId xmlns:p14="http://schemas.microsoft.com/office/powerpoint/2010/main" val="1698738784"/>
      </p:ext>
    </p:extLst>
  </p:cSld>
  <p:clrMapOvr>
    <a:masterClrMapping/>
  </p:clrMapOvr>
  <mc:AlternateContent xmlns:mc="http://schemas.openxmlformats.org/markup-compatibility/2006" xmlns:p14="http://schemas.microsoft.com/office/powerpoint/2010/main">
    <mc:Choice Requires="p14">
      <p:transition spd="slow" p14:dur="2000" advTm="880"/>
    </mc:Choice>
    <mc:Fallback xmlns="">
      <p:transition spd="slow" advTm="880"/>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a:xfrm>
            <a:off x="914400" y="1085850"/>
            <a:ext cx="7772400" cy="3771900"/>
          </a:xfrm>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use the pin option, a new dialog box appears.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asks us to create a new dashboard or select an existing dashboard to put the visual from the dropdown list.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If we  don’t have an existing dashboard , then this option is greyed out.</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7935" y="3028950"/>
            <a:ext cx="5839640" cy="1752600"/>
          </a:xfrm>
          <a:prstGeom prst="rect">
            <a:avLst/>
          </a:prstGeom>
        </p:spPr>
      </p:pic>
    </p:spTree>
    <p:extLst>
      <p:ext uri="{BB962C8B-B14F-4D97-AF65-F5344CB8AC3E}">
        <p14:creationId xmlns:p14="http://schemas.microsoft.com/office/powerpoint/2010/main" val="360811297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Once we click the pin button , we will get a confirmation that our visualization is “Pinned to the dashboard”.</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click My Workspace and check the dashboard.</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Once the dashboard is created , we can use different options to configure the dashboard.</a:t>
            </a:r>
          </a:p>
          <a:p>
            <a:pPr marL="0" indent="0" algn="just">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502645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33148" y="1828664"/>
            <a:ext cx="5934903" cy="1943371"/>
          </a:xfrm>
        </p:spPr>
      </p:pic>
    </p:spTree>
    <p:extLst>
      <p:ext uri="{BB962C8B-B14F-4D97-AF65-F5344CB8AC3E}">
        <p14:creationId xmlns:p14="http://schemas.microsoft.com/office/powerpoint/2010/main" val="154136450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Sharing Dashboards: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publish our BI report to the Power BI service , we can share reports and dashboards with other users in the organization.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Sharing a dashboard is very easy in Power BI.</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have to open the dashboard in the Power BI service and click the share option at the top right corner of the screen.</a:t>
            </a:r>
          </a:p>
          <a:p>
            <a:pPr marL="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117080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56964" y="1380927"/>
            <a:ext cx="5887272" cy="2838846"/>
          </a:xfrm>
        </p:spPr>
      </p:pic>
    </p:spTree>
    <p:extLst>
      <p:ext uri="{BB962C8B-B14F-4D97-AF65-F5344CB8AC3E}">
        <p14:creationId xmlns:p14="http://schemas.microsoft.com/office/powerpoint/2010/main" val="273410038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The sharing feature is available only with  Power BI Pro version.</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use the 60 – days free trial for Power BI Pro as shown in the following screenshot.</a:t>
            </a: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2724150"/>
            <a:ext cx="6039693" cy="1467055"/>
          </a:xfrm>
          <a:prstGeom prst="rect">
            <a:avLst/>
          </a:prstGeom>
        </p:spPr>
      </p:pic>
    </p:spTree>
    <p:extLst>
      <p:ext uri="{BB962C8B-B14F-4D97-AF65-F5344CB8AC3E}">
        <p14:creationId xmlns:p14="http://schemas.microsoft.com/office/powerpoint/2010/main" val="258604195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fontScale="77500" lnSpcReduction="20000"/>
          </a:bodyPr>
          <a:lstStyle/>
          <a:p>
            <a:pPr algn="just">
              <a:lnSpc>
                <a:spcPct val="170000"/>
              </a:lnSpc>
              <a:spcBef>
                <a:spcPts val="0"/>
              </a:spcBef>
            </a:pPr>
            <a:r>
              <a:rPr lang="en-US" sz="2000" dirty="0" smtClean="0">
                <a:latin typeface="Times New Roman" panose="02020603050405020304" pitchFamily="18" charset="0"/>
                <a:cs typeface="Times New Roman" panose="02020603050405020304" pitchFamily="18" charset="0"/>
              </a:rPr>
              <a:t>Click the try pro for free to start a trial.</a:t>
            </a:r>
          </a:p>
          <a:p>
            <a:pPr algn="just">
              <a:lnSpc>
                <a:spcPct val="170000"/>
              </a:lnSpc>
              <a:spcBef>
                <a:spcPts val="0"/>
              </a:spcBef>
            </a:pPr>
            <a:r>
              <a:rPr lang="en-US" sz="2000" dirty="0" smtClean="0">
                <a:latin typeface="Times New Roman" panose="02020603050405020304" pitchFamily="18" charset="0"/>
                <a:cs typeface="Times New Roman" panose="02020603050405020304" pitchFamily="18" charset="0"/>
              </a:rPr>
              <a:t>Select the start trial and Finish , we will get a confirmation that 60 – days trial has started.</a:t>
            </a:r>
          </a:p>
          <a:p>
            <a:pPr algn="just">
              <a:lnSpc>
                <a:spcPct val="170000"/>
              </a:lnSpc>
              <a:spcBef>
                <a:spcPts val="0"/>
              </a:spcBef>
            </a:pPr>
            <a:r>
              <a:rPr lang="en-US" sz="2000" dirty="0" smtClean="0">
                <a:latin typeface="Times New Roman" panose="02020603050405020304" pitchFamily="18" charset="0"/>
                <a:cs typeface="Times New Roman" panose="02020603050405020304" pitchFamily="18" charset="0"/>
              </a:rPr>
              <a:t>When we click the Share Dashboard , we will get the options in the new window.</a:t>
            </a:r>
          </a:p>
          <a:p>
            <a:pPr algn="just">
              <a:lnSpc>
                <a:spcPct val="170000"/>
              </a:lnSpc>
              <a:spcBef>
                <a:spcPts val="0"/>
              </a:spcBef>
            </a:pPr>
            <a:r>
              <a:rPr lang="en-US" sz="2000" dirty="0" smtClean="0">
                <a:latin typeface="Times New Roman" panose="02020603050405020304" pitchFamily="18" charset="0"/>
                <a:cs typeface="Times New Roman" panose="02020603050405020304" pitchFamily="18" charset="0"/>
              </a:rPr>
              <a:t>We have to enter the email Id of the user with whom we want to share the dashboard.</a:t>
            </a:r>
          </a:p>
          <a:p>
            <a:pPr algn="just">
              <a:lnSpc>
                <a:spcPct val="170000"/>
              </a:lnSpc>
              <a:spcBef>
                <a:spcPts val="0"/>
              </a:spcBef>
            </a:pPr>
            <a:r>
              <a:rPr lang="en-US" sz="2000" dirty="0" smtClean="0">
                <a:latin typeface="Times New Roman" panose="02020603050405020304" pitchFamily="18" charset="0"/>
                <a:cs typeface="Times New Roman" panose="02020603050405020304" pitchFamily="18" charset="0"/>
              </a:rPr>
              <a:t>We can allow the recipients to   share the dashboard with other users or send email notifications.</a:t>
            </a:r>
          </a:p>
          <a:p>
            <a:pPr algn="just">
              <a:lnSpc>
                <a:spcPct val="170000"/>
              </a:lnSpc>
              <a:spcBef>
                <a:spcPts val="0"/>
              </a:spcBef>
            </a:pPr>
            <a:r>
              <a:rPr lang="en-US" sz="2000" dirty="0" smtClean="0">
                <a:latin typeface="Times New Roman" panose="02020603050405020304" pitchFamily="18" charset="0"/>
                <a:cs typeface="Times New Roman" panose="02020603050405020304" pitchFamily="18" charset="0"/>
              </a:rPr>
              <a:t>We can also provide the direct URL to the users and they can access the dashboard directly.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315221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842999" y="1085850"/>
            <a:ext cx="3915201" cy="3429000"/>
          </a:xfrm>
        </p:spPr>
      </p:pic>
    </p:spTree>
    <p:extLst>
      <p:ext uri="{BB962C8B-B14F-4D97-AF65-F5344CB8AC3E}">
        <p14:creationId xmlns:p14="http://schemas.microsoft.com/office/powerpoint/2010/main" val="351700247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Tiles in Dashboard:</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check more options in  the dashboard , we can see an option of  focus mode and other different options in the dashboard.</a:t>
            </a:r>
          </a:p>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Focus mode </a:t>
            </a:r>
            <a:r>
              <a:rPr lang="en-US" sz="2000" dirty="0" smtClean="0">
                <a:latin typeface="Times New Roman" panose="02020603050405020304" pitchFamily="18" charset="0"/>
                <a:cs typeface="Times New Roman" panose="02020603050405020304" pitchFamily="18" charset="0"/>
              </a:rPr>
              <a:t>is used to take a closer look at the dashboard data.</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When we have multiple values in the dashboard , we can use the Focus mode for better view of objects in the dashboard.</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If there are any columns , we can also view those using the focus mode.</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909474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04569" y="1218979"/>
            <a:ext cx="5992061" cy="3162741"/>
          </a:xfrm>
        </p:spPr>
      </p:pic>
    </p:spTree>
    <p:extLst>
      <p:ext uri="{BB962C8B-B14F-4D97-AF65-F5344CB8AC3E}">
        <p14:creationId xmlns:p14="http://schemas.microsoft.com/office/powerpoint/2010/main" val="11756327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32" name="Google Shape;232;p29"/>
          <p:cNvSpPr txBox="1">
            <a:spLocks noGrp="1"/>
          </p:cNvSpPr>
          <p:nvPr>
            <p:ph type="title"/>
          </p:nvPr>
        </p:nvSpPr>
        <p:spPr>
          <a:xfrm>
            <a:off x="1725155" y="267495"/>
            <a:ext cx="5582863" cy="612100"/>
          </a:xfrm>
          <a:prstGeom prst="rect">
            <a:avLst/>
          </a:prstGeom>
        </p:spPr>
        <p:txBody>
          <a:bodyPr spcFirstLastPara="1" wrap="square" lIns="0" tIns="0" rIns="0" bIns="0" anchor="ctr" anchorCtr="0">
            <a:noAutofit/>
          </a:bodyPr>
          <a:lstStyle/>
          <a:p>
            <a:pPr algn="l">
              <a:buSzPts val="1100"/>
            </a:pPr>
            <a:r>
              <a:rPr lang="en" sz="3200" dirty="0">
                <a:solidFill>
                  <a:schemeClr val="tx1"/>
                </a:solidFill>
                <a:latin typeface="Times New Roman" panose="02020603050405020304" pitchFamily="18" charset="0"/>
                <a:cs typeface="Times New Roman" panose="02020603050405020304" pitchFamily="18" charset="0"/>
              </a:rPr>
              <a:t>Data Science &amp; Analytics Learning Plan</a:t>
            </a:r>
            <a:endParaRPr sz="3200" dirty="0">
              <a:solidFill>
                <a:schemeClr val="tx1"/>
              </a:solidFill>
              <a:latin typeface="Times New Roman" panose="02020603050405020304" pitchFamily="18" charset="0"/>
              <a:cs typeface="Times New Roman" panose="02020603050405020304" pitchFamily="18" charset="0"/>
            </a:endParaRPr>
          </a:p>
        </p:txBody>
      </p:sp>
      <p:grpSp>
        <p:nvGrpSpPr>
          <p:cNvPr id="271" name="Google Shape;271;p29"/>
          <p:cNvGrpSpPr/>
          <p:nvPr/>
        </p:nvGrpSpPr>
        <p:grpSpPr>
          <a:xfrm>
            <a:off x="910213" y="1054832"/>
            <a:ext cx="1481289" cy="2665269"/>
            <a:chOff x="584967" y="1371744"/>
            <a:chExt cx="1138661" cy="3041530"/>
          </a:xfrm>
        </p:grpSpPr>
        <p:grpSp>
          <p:nvGrpSpPr>
            <p:cNvPr id="272" name="Google Shape;272;p29"/>
            <p:cNvGrpSpPr/>
            <p:nvPr/>
          </p:nvGrpSpPr>
          <p:grpSpPr>
            <a:xfrm>
              <a:off x="584967" y="3190150"/>
              <a:ext cx="1138658" cy="1223124"/>
              <a:chOff x="754446" y="1695575"/>
              <a:chExt cx="1798259" cy="1223124"/>
            </a:xfrm>
          </p:grpSpPr>
          <p:sp>
            <p:nvSpPr>
              <p:cNvPr id="273" name="Google Shape;273;p29"/>
              <p:cNvSpPr txBox="1"/>
              <p:nvPr/>
            </p:nvSpPr>
            <p:spPr>
              <a:xfrm>
                <a:off x="957005" y="1695575"/>
                <a:ext cx="1595700" cy="432000"/>
              </a:xfrm>
              <a:prstGeom prst="rect">
                <a:avLst/>
              </a:prstGeom>
              <a:noFill/>
              <a:ln>
                <a:noFill/>
              </a:ln>
            </p:spPr>
            <p:txBody>
              <a:bodyPr spcFirstLastPara="1" wrap="square" lIns="0" tIns="0" rIns="0" bIns="0" anchor="ctr" anchorCtr="0">
                <a:noAutofit/>
              </a:bodyPr>
              <a:lstStyle/>
              <a:p>
                <a:pPr algn="ctr"/>
                <a:r>
                  <a:rPr lang="en" sz="1600" dirty="0">
                    <a:solidFill>
                      <a:schemeClr val="dk1"/>
                    </a:solidFill>
                    <a:latin typeface="Fira Sans Extra Condensed SemiBold"/>
                    <a:ea typeface="Fira Sans Extra Condensed SemiBold"/>
                    <a:cs typeface="Fira Sans Extra Condensed SemiBold"/>
                    <a:sym typeface="Fira Sans Extra Condensed SemiBold"/>
                  </a:rPr>
                  <a:t>Python</a:t>
                </a:r>
                <a:endParaRPr sz="1600" dirty="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74" name="Google Shape;274;p29"/>
              <p:cNvSpPr txBox="1"/>
              <p:nvPr/>
            </p:nvSpPr>
            <p:spPr>
              <a:xfrm>
                <a:off x="754446" y="2127574"/>
                <a:ext cx="1798255" cy="791125"/>
              </a:xfrm>
              <a:prstGeom prst="rect">
                <a:avLst/>
              </a:prstGeom>
              <a:noFill/>
              <a:ln>
                <a:noFill/>
              </a:ln>
            </p:spPr>
            <p:txBody>
              <a:bodyPr spcFirstLastPara="1" wrap="square" lIns="0" tIns="0" rIns="0" bIns="0" anchor="ctr" anchorCtr="0">
                <a:noAutofit/>
              </a:bodyPr>
              <a:lstStyle/>
              <a:p>
                <a:pPr algn="ctr"/>
                <a:r>
                  <a:rPr lang="en" sz="1100" dirty="0">
                    <a:solidFill>
                      <a:schemeClr val="dk1"/>
                    </a:solidFill>
                    <a:latin typeface="Roboto"/>
                    <a:ea typeface="Roboto"/>
                    <a:cs typeface="Roboto"/>
                    <a:sym typeface="Roboto"/>
                  </a:rPr>
                  <a:t>Introduction To Python and Python Data Structures</a:t>
                </a:r>
                <a:endParaRPr sz="1100" dirty="0">
                  <a:solidFill>
                    <a:schemeClr val="dk1"/>
                  </a:solidFill>
                  <a:latin typeface="Roboto"/>
                  <a:ea typeface="Roboto"/>
                  <a:cs typeface="Roboto"/>
                  <a:sym typeface="Roboto"/>
                </a:endParaRPr>
              </a:p>
            </p:txBody>
          </p:sp>
        </p:grpSp>
        <p:sp>
          <p:nvSpPr>
            <p:cNvPr id="275" name="Google Shape;275;p29"/>
            <p:cNvSpPr txBox="1"/>
            <p:nvPr/>
          </p:nvSpPr>
          <p:spPr>
            <a:xfrm>
              <a:off x="713228" y="1371744"/>
              <a:ext cx="1010400" cy="432000"/>
            </a:xfrm>
            <a:prstGeom prst="rect">
              <a:avLst/>
            </a:prstGeom>
            <a:noFill/>
            <a:ln>
              <a:noFill/>
            </a:ln>
          </p:spPr>
          <p:txBody>
            <a:bodyPr spcFirstLastPara="1" wrap="square" lIns="0" tIns="0" rIns="0" bIns="0" anchor="ctr" anchorCtr="0">
              <a:noAutofit/>
            </a:bodyPr>
            <a:lstStyle/>
            <a:p>
              <a:pPr algn="ctr"/>
              <a:r>
                <a:rPr lang="en" sz="2200" dirty="0">
                  <a:solidFill>
                    <a:schemeClr val="dk1"/>
                  </a:solidFill>
                  <a:latin typeface="Fira Sans Extra Condensed SemiBold"/>
                  <a:ea typeface="Fira Sans Extra Condensed SemiBold"/>
                  <a:cs typeface="Fira Sans Extra Condensed SemiBold"/>
                  <a:sym typeface="Fira Sans Extra Condensed SemiBold"/>
                </a:rPr>
                <a:t>01</a:t>
              </a:r>
              <a:endParaRPr sz="2200"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76" name="Google Shape;276;p29"/>
          <p:cNvGrpSpPr/>
          <p:nvPr/>
        </p:nvGrpSpPr>
        <p:grpSpPr>
          <a:xfrm>
            <a:off x="2391494" y="1054831"/>
            <a:ext cx="1537963" cy="2495160"/>
            <a:chOff x="1771374" y="1371744"/>
            <a:chExt cx="1182226" cy="2847406"/>
          </a:xfrm>
        </p:grpSpPr>
        <p:grpSp>
          <p:nvGrpSpPr>
            <p:cNvPr id="277" name="Google Shape;277;p29"/>
            <p:cNvGrpSpPr/>
            <p:nvPr/>
          </p:nvGrpSpPr>
          <p:grpSpPr>
            <a:xfrm>
              <a:off x="1771374" y="3026195"/>
              <a:ext cx="1182226" cy="1192955"/>
              <a:chOff x="862728" y="1531620"/>
              <a:chExt cx="1867065" cy="1192955"/>
            </a:xfrm>
          </p:grpSpPr>
          <p:sp>
            <p:nvSpPr>
              <p:cNvPr id="278" name="Google Shape;278;p29"/>
              <p:cNvSpPr txBox="1"/>
              <p:nvPr/>
            </p:nvSpPr>
            <p:spPr>
              <a:xfrm>
                <a:off x="862728" y="1531620"/>
                <a:ext cx="1867065"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dirty="0" smtClean="0">
                    <a:sym typeface="Fira Sans Extra Condensed SemiBold"/>
                  </a:rPr>
                  <a:t>Library</a:t>
                </a:r>
                <a:endParaRPr dirty="0">
                  <a:sym typeface="Fira Sans Extra Condensed SemiBold"/>
                </a:endParaRPr>
              </a:p>
            </p:txBody>
          </p:sp>
          <p:sp>
            <p:nvSpPr>
              <p:cNvPr id="279" name="Google Shape;279;p29"/>
              <p:cNvSpPr txBox="1"/>
              <p:nvPr/>
            </p:nvSpPr>
            <p:spPr>
              <a:xfrm>
                <a:off x="1008704" y="2127575"/>
                <a:ext cx="1595700" cy="597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1100" dirty="0">
                    <a:latin typeface="Roboto"/>
                    <a:ea typeface="Roboto"/>
                    <a:cs typeface="Roboto"/>
                    <a:sym typeface="Roboto"/>
                  </a:rPr>
                  <a:t>Pandas</a:t>
                </a:r>
              </a:p>
              <a:p>
                <a:r>
                  <a:rPr lang="en" sz="1100" dirty="0">
                    <a:latin typeface="Roboto"/>
                    <a:ea typeface="Roboto"/>
                    <a:cs typeface="Roboto"/>
                    <a:sym typeface="Roboto"/>
                  </a:rPr>
                  <a:t>Numpy</a:t>
                </a:r>
              </a:p>
              <a:p>
                <a:r>
                  <a:rPr lang="en" sz="1100" dirty="0">
                    <a:latin typeface="Roboto"/>
                    <a:ea typeface="Roboto"/>
                    <a:cs typeface="Roboto"/>
                    <a:sym typeface="Roboto"/>
                  </a:rPr>
                  <a:t>MatplotLib</a:t>
                </a:r>
              </a:p>
              <a:p>
                <a:r>
                  <a:rPr lang="en" sz="1100" dirty="0">
                    <a:latin typeface="Roboto"/>
                    <a:ea typeface="Roboto"/>
                    <a:cs typeface="Roboto"/>
                    <a:sym typeface="Roboto"/>
                  </a:rPr>
                  <a:t>Cborn, SKLearn Lib</a:t>
                </a:r>
              </a:p>
              <a:p>
                <a:r>
                  <a:rPr lang="en" sz="1100" dirty="0">
                    <a:latin typeface="Roboto"/>
                    <a:ea typeface="Roboto"/>
                    <a:cs typeface="Roboto"/>
                    <a:sym typeface="Roboto"/>
                  </a:rPr>
                  <a:t>Collab</a:t>
                </a:r>
                <a:endParaRPr sz="1100" dirty="0">
                  <a:latin typeface="Roboto"/>
                  <a:ea typeface="Roboto"/>
                  <a:cs typeface="Roboto"/>
                  <a:sym typeface="Roboto"/>
                </a:endParaRPr>
              </a:p>
            </p:txBody>
          </p:sp>
        </p:grpSp>
        <p:sp>
          <p:nvSpPr>
            <p:cNvPr id="280" name="Google Shape;280;p29"/>
            <p:cNvSpPr txBox="1"/>
            <p:nvPr/>
          </p:nvSpPr>
          <p:spPr>
            <a:xfrm>
              <a:off x="1831071" y="1371744"/>
              <a:ext cx="10104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defRPr sz="2400">
                  <a:solidFill>
                    <a:schemeClr val="dk1"/>
                  </a:solidFill>
                  <a:latin typeface="Fira Sans Extra Condensed SemiBold"/>
                  <a:ea typeface="Fira Sans Extra Condensed SemiBold"/>
                  <a:cs typeface="Fira Sans Extra Condensed SemiBold"/>
                </a:defRPr>
              </a:lvl1pPr>
            </a:lstStyle>
            <a:p>
              <a:r>
                <a:rPr lang="en" sz="2200" dirty="0">
                  <a:sym typeface="Fira Sans Extra Condensed SemiBold"/>
                </a:rPr>
                <a:t>02</a:t>
              </a:r>
              <a:endParaRPr sz="2200" dirty="0">
                <a:sym typeface="Fira Sans Extra Condensed SemiBold"/>
              </a:endParaRPr>
            </a:p>
          </p:txBody>
        </p:sp>
      </p:grpSp>
      <p:grpSp>
        <p:nvGrpSpPr>
          <p:cNvPr id="281" name="Google Shape;281;p29"/>
          <p:cNvGrpSpPr/>
          <p:nvPr/>
        </p:nvGrpSpPr>
        <p:grpSpPr>
          <a:xfrm>
            <a:off x="3887993" y="1054831"/>
            <a:ext cx="1355890" cy="2568869"/>
            <a:chOff x="5184600" y="1371744"/>
            <a:chExt cx="1042268" cy="2931521"/>
          </a:xfrm>
        </p:grpSpPr>
        <p:grpSp>
          <p:nvGrpSpPr>
            <p:cNvPr id="282" name="Google Shape;282;p29"/>
            <p:cNvGrpSpPr/>
            <p:nvPr/>
          </p:nvGrpSpPr>
          <p:grpSpPr>
            <a:xfrm>
              <a:off x="5184600" y="3190151"/>
              <a:ext cx="1042268" cy="1113114"/>
              <a:chOff x="957005" y="1695576"/>
              <a:chExt cx="1646032" cy="1113114"/>
            </a:xfrm>
          </p:grpSpPr>
          <p:sp>
            <p:nvSpPr>
              <p:cNvPr id="283" name="Google Shape;283;p29"/>
              <p:cNvSpPr txBox="1"/>
              <p:nvPr/>
            </p:nvSpPr>
            <p:spPr>
              <a:xfrm>
                <a:off x="957005" y="1695576"/>
                <a:ext cx="1595700" cy="267948"/>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pPr>
                  <a:buClr>
                    <a:srgbClr val="000000"/>
                  </a:buClr>
                </a:pPr>
                <a:r>
                  <a:rPr lang="en" dirty="0">
                    <a:latin typeface="Fira Sans Extra Condensed SemiBold"/>
                    <a:ea typeface="Fira Sans Extra Condensed SemiBold"/>
                    <a:cs typeface="Fira Sans Extra Condensed SemiBold"/>
                    <a:sym typeface="Fira Sans Extra Condensed SemiBold"/>
                  </a:rPr>
                  <a:t>Analytics</a:t>
                </a:r>
                <a:endParaRPr dirty="0">
                  <a:latin typeface="Fira Sans Extra Condensed SemiBold"/>
                  <a:ea typeface="Fira Sans Extra Condensed SemiBold"/>
                  <a:cs typeface="Fira Sans Extra Condensed SemiBold"/>
                  <a:sym typeface="Fira Sans Extra Condensed SemiBold"/>
                </a:endParaRPr>
              </a:p>
            </p:txBody>
          </p:sp>
          <p:sp>
            <p:nvSpPr>
              <p:cNvPr id="284" name="Google Shape;284;p29"/>
              <p:cNvSpPr txBox="1"/>
              <p:nvPr/>
            </p:nvSpPr>
            <p:spPr>
              <a:xfrm>
                <a:off x="1007337" y="2156027"/>
                <a:ext cx="1595700" cy="652663"/>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r>
                  <a:rPr lang="en-US" dirty="0" smtClean="0">
                    <a:sym typeface="Roboto"/>
                  </a:rPr>
                  <a:t>Distribution</a:t>
                </a:r>
              </a:p>
              <a:p>
                <a:r>
                  <a:rPr lang="en-US" dirty="0" smtClean="0">
                    <a:sym typeface="Roboto"/>
                  </a:rPr>
                  <a:t>Visualization</a:t>
                </a:r>
              </a:p>
              <a:p>
                <a:r>
                  <a:rPr lang="en-US" dirty="0" smtClean="0">
                    <a:sym typeface="Roboto"/>
                  </a:rPr>
                  <a:t>Aggregation</a:t>
                </a:r>
              </a:p>
              <a:p>
                <a:r>
                  <a:rPr lang="en-US" dirty="0" smtClean="0">
                    <a:sym typeface="Roboto"/>
                  </a:rPr>
                  <a:t>Statistics</a:t>
                </a:r>
                <a:endParaRPr dirty="0">
                  <a:sym typeface="Roboto"/>
                </a:endParaRPr>
              </a:p>
            </p:txBody>
          </p:sp>
        </p:grpSp>
        <p:sp>
          <p:nvSpPr>
            <p:cNvPr id="285" name="Google Shape;285;p29"/>
            <p:cNvSpPr txBox="1"/>
            <p:nvPr/>
          </p:nvSpPr>
          <p:spPr>
            <a:xfrm>
              <a:off x="5184600" y="1371744"/>
              <a:ext cx="10104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RPr/>
              </a:defPPr>
              <a:lvl1pPr algn="ctr">
                <a:buClr>
                  <a:schemeClr val="dk1"/>
                </a:buClr>
                <a:buSzPts val="1100"/>
                <a:defRPr sz="1600">
                  <a:solidFill>
                    <a:schemeClr val="dk1"/>
                  </a:solidFill>
                  <a:latin typeface="Roboto"/>
                  <a:ea typeface="Roboto"/>
                  <a:cs typeface="Roboto"/>
                </a:defRPr>
              </a:lvl1pPr>
            </a:lstStyle>
            <a:p>
              <a:r>
                <a:rPr lang="en" sz="2200" dirty="0">
                  <a:latin typeface="Fira Sans Extra Condensed SemiBold"/>
                  <a:ea typeface="Fira Sans Extra Condensed SemiBold"/>
                  <a:cs typeface="Fira Sans Extra Condensed SemiBold"/>
                  <a:sym typeface="Fira Sans Extra Condensed SemiBold"/>
                </a:rPr>
                <a:t>03</a:t>
              </a:r>
              <a:endParaRPr sz="2200" dirty="0">
                <a:latin typeface="Fira Sans Extra Condensed SemiBold"/>
                <a:ea typeface="Fira Sans Extra Condensed SemiBold"/>
                <a:cs typeface="Fira Sans Extra Condensed SemiBold"/>
                <a:sym typeface="Fira Sans Extra Condensed SemiBold"/>
              </a:endParaRPr>
            </a:p>
          </p:txBody>
        </p:sp>
      </p:grpSp>
      <p:grpSp>
        <p:nvGrpSpPr>
          <p:cNvPr id="286" name="Google Shape;286;p29"/>
          <p:cNvGrpSpPr/>
          <p:nvPr/>
        </p:nvGrpSpPr>
        <p:grpSpPr>
          <a:xfrm>
            <a:off x="5207855" y="1054831"/>
            <a:ext cx="1314437" cy="2495160"/>
            <a:chOff x="6302441" y="1371744"/>
            <a:chExt cx="1010403" cy="2847406"/>
          </a:xfrm>
        </p:grpSpPr>
        <p:grpSp>
          <p:nvGrpSpPr>
            <p:cNvPr id="287" name="Google Shape;287;p29"/>
            <p:cNvGrpSpPr/>
            <p:nvPr/>
          </p:nvGrpSpPr>
          <p:grpSpPr>
            <a:xfrm>
              <a:off x="6302441" y="3190150"/>
              <a:ext cx="1010400" cy="1029000"/>
              <a:chOff x="957001" y="1695575"/>
              <a:chExt cx="1595704" cy="1029000"/>
            </a:xfrm>
          </p:grpSpPr>
          <p:sp>
            <p:nvSpPr>
              <p:cNvPr id="288" name="Google Shape;288;p29"/>
              <p:cNvSpPr txBox="1"/>
              <p:nvPr/>
            </p:nvSpPr>
            <p:spPr>
              <a:xfrm>
                <a:off x="957005" y="1695575"/>
                <a:ext cx="1595700" cy="432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algn="ctr">
                  <a:defRPr sz="2400">
                    <a:solidFill>
                      <a:schemeClr val="dk1"/>
                    </a:solidFill>
                    <a:latin typeface="Fira Sans Extra Condensed SemiBold"/>
                    <a:ea typeface="Fira Sans Extra Condensed SemiBold"/>
                    <a:cs typeface="Fira Sans Extra Condensed SemiBold"/>
                  </a:defRPr>
                </a:lvl1pPr>
              </a:lstStyle>
              <a:p>
                <a:r>
                  <a:rPr lang="en" dirty="0" smtClean="0">
                    <a:sym typeface="Fira Sans Extra Condensed SemiBold"/>
                  </a:rPr>
                  <a:t>Tools</a:t>
                </a:r>
                <a:endParaRPr dirty="0">
                  <a:sym typeface="Fira Sans Extra Condensed SemiBold"/>
                </a:endParaRPr>
              </a:p>
            </p:txBody>
          </p:sp>
          <p:sp>
            <p:nvSpPr>
              <p:cNvPr id="289" name="Google Shape;289;p29"/>
              <p:cNvSpPr txBox="1"/>
              <p:nvPr/>
            </p:nvSpPr>
            <p:spPr>
              <a:xfrm>
                <a:off x="957001" y="2127575"/>
                <a:ext cx="1595700" cy="597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algn="ctr">
                  <a:buClr>
                    <a:schemeClr val="dk1"/>
                  </a:buClr>
                  <a:buSzPts val="1100"/>
                  <a:defRPr sz="1600">
                    <a:solidFill>
                      <a:schemeClr val="dk1"/>
                    </a:solidFill>
                    <a:latin typeface="Roboto"/>
                    <a:ea typeface="Roboto"/>
                    <a:cs typeface="Roboto"/>
                  </a:defRPr>
                </a:lvl1pPr>
              </a:lstStyle>
              <a:p>
                <a:r>
                  <a:rPr lang="en" dirty="0" smtClean="0">
                    <a:sym typeface="Roboto"/>
                  </a:rPr>
                  <a:t>PowerBi</a:t>
                </a:r>
              </a:p>
              <a:p>
                <a:r>
                  <a:rPr lang="en" dirty="0" smtClean="0">
                    <a:sym typeface="Roboto"/>
                  </a:rPr>
                  <a:t>Tableo</a:t>
                </a:r>
                <a:endParaRPr dirty="0">
                  <a:sym typeface="Roboto"/>
                </a:endParaRPr>
              </a:p>
            </p:txBody>
          </p:sp>
        </p:grpSp>
        <p:sp>
          <p:nvSpPr>
            <p:cNvPr id="290" name="Google Shape;290;p29"/>
            <p:cNvSpPr txBox="1"/>
            <p:nvPr/>
          </p:nvSpPr>
          <p:spPr>
            <a:xfrm>
              <a:off x="6302444" y="1371744"/>
              <a:ext cx="1010400" cy="432000"/>
            </a:xfrm>
            <a:prstGeom prst="rect">
              <a:avLst/>
            </a:prstGeom>
            <a:noFill/>
            <a:ln>
              <a:noFill/>
            </a:ln>
          </p:spPr>
          <p:txBody>
            <a:bodyPr spcFirstLastPara="1" wrap="square" lIns="0" tIns="0" rIns="0" bIns="0" anchor="ctr" anchorCtr="0">
              <a:noAutofit/>
            </a:bodyPr>
            <a:lstStyle/>
            <a:p>
              <a:pPr algn="ctr"/>
              <a:r>
                <a:rPr lang="en" sz="2200" dirty="0">
                  <a:solidFill>
                    <a:schemeClr val="dk1"/>
                  </a:solidFill>
                  <a:latin typeface="Fira Sans Extra Condensed SemiBold"/>
                  <a:ea typeface="Fira Sans Extra Condensed SemiBold"/>
                  <a:cs typeface="Fira Sans Extra Condensed SemiBold"/>
                  <a:sym typeface="Fira Sans Extra Condensed SemiBold"/>
                </a:rPr>
                <a:t>04</a:t>
              </a:r>
              <a:endParaRPr sz="2200"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91" name="Google Shape;291;p29"/>
          <p:cNvGrpSpPr/>
          <p:nvPr/>
        </p:nvGrpSpPr>
        <p:grpSpPr>
          <a:xfrm>
            <a:off x="6411697" y="1049992"/>
            <a:ext cx="1632943" cy="2495160"/>
            <a:chOff x="7364320" y="1371744"/>
            <a:chExt cx="1255237" cy="2847406"/>
          </a:xfrm>
        </p:grpSpPr>
        <p:grpSp>
          <p:nvGrpSpPr>
            <p:cNvPr id="292" name="Google Shape;292;p29"/>
            <p:cNvGrpSpPr/>
            <p:nvPr/>
          </p:nvGrpSpPr>
          <p:grpSpPr>
            <a:xfrm>
              <a:off x="7364320" y="3190150"/>
              <a:ext cx="1255237" cy="1029000"/>
              <a:chOff x="868618" y="1695575"/>
              <a:chExt cx="1982370" cy="1029000"/>
            </a:xfrm>
          </p:grpSpPr>
          <p:sp>
            <p:nvSpPr>
              <p:cNvPr id="293" name="Google Shape;293;p29"/>
              <p:cNvSpPr txBox="1"/>
              <p:nvPr/>
            </p:nvSpPr>
            <p:spPr>
              <a:xfrm>
                <a:off x="868618" y="1695575"/>
                <a:ext cx="1982370" cy="432000"/>
              </a:xfrm>
              <a:prstGeom prst="rect">
                <a:avLst/>
              </a:prstGeom>
              <a:noFill/>
              <a:ln>
                <a:noFill/>
              </a:ln>
            </p:spPr>
            <p:txBody>
              <a:bodyPr spcFirstLastPara="1" wrap="square" lIns="0" tIns="0" rIns="0" bIns="0" anchor="ctr" anchorCtr="0">
                <a:noAutofit/>
              </a:bodyPr>
              <a:lstStyle/>
              <a:p>
                <a:pPr algn="ctr"/>
                <a:r>
                  <a:rPr lang="en" sz="1600" dirty="0">
                    <a:solidFill>
                      <a:schemeClr val="dk1"/>
                    </a:solidFill>
                    <a:latin typeface="Fira Sans Extra Condensed SemiBold"/>
                    <a:ea typeface="Fira Sans Extra Condensed SemiBold"/>
                    <a:cs typeface="Fira Sans Extra Condensed SemiBold"/>
                    <a:sym typeface="Fira Sans Extra Condensed SemiBold"/>
                  </a:rPr>
                  <a:t>Industry Project</a:t>
                </a:r>
                <a:endParaRPr sz="1600" dirty="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94" name="Google Shape;294;p29"/>
              <p:cNvSpPr txBox="1"/>
              <p:nvPr/>
            </p:nvSpPr>
            <p:spPr>
              <a:xfrm>
                <a:off x="957001" y="2127575"/>
                <a:ext cx="1595700" cy="597000"/>
              </a:xfrm>
              <a:prstGeom prst="rect">
                <a:avLst/>
              </a:prstGeom>
              <a:noFill/>
              <a:ln>
                <a:noFill/>
              </a:ln>
            </p:spPr>
            <p:txBody>
              <a:bodyPr spcFirstLastPara="1" wrap="square" lIns="0" tIns="0" rIns="0" bIns="0" anchor="ctr" anchorCtr="0">
                <a:noAutofit/>
              </a:bodyPr>
              <a:lstStyle/>
              <a:p>
                <a:pPr algn="ctr">
                  <a:buClr>
                    <a:schemeClr val="dk1"/>
                  </a:buClr>
                  <a:buSzPts val="1100"/>
                </a:pPr>
                <a:r>
                  <a:rPr lang="en" sz="1100" dirty="0">
                    <a:solidFill>
                      <a:schemeClr val="dk1"/>
                    </a:solidFill>
                    <a:latin typeface="Roboto"/>
                    <a:ea typeface="Roboto"/>
                    <a:cs typeface="Roboto"/>
                    <a:sym typeface="Roboto"/>
                  </a:rPr>
                  <a:t>Project Building,</a:t>
                </a:r>
              </a:p>
              <a:p>
                <a:pPr algn="ctr">
                  <a:buClr>
                    <a:schemeClr val="dk1"/>
                  </a:buClr>
                  <a:buSzPts val="1100"/>
                </a:pPr>
                <a:r>
                  <a:rPr lang="en" sz="1100" dirty="0">
                    <a:solidFill>
                      <a:schemeClr val="dk1"/>
                    </a:solidFill>
                    <a:latin typeface="Roboto"/>
                    <a:ea typeface="Roboto"/>
                    <a:cs typeface="Roboto"/>
                    <a:sym typeface="Roboto"/>
                  </a:rPr>
                  <a:t>DSA Jobs</a:t>
                </a:r>
                <a:endParaRPr sz="1100" dirty="0">
                  <a:solidFill>
                    <a:schemeClr val="dk1"/>
                  </a:solidFill>
                  <a:latin typeface="Roboto"/>
                  <a:ea typeface="Roboto"/>
                  <a:cs typeface="Roboto"/>
                  <a:sym typeface="Roboto"/>
                </a:endParaRPr>
              </a:p>
            </p:txBody>
          </p:sp>
        </p:grpSp>
        <p:sp>
          <p:nvSpPr>
            <p:cNvPr id="295" name="Google Shape;295;p29"/>
            <p:cNvSpPr txBox="1"/>
            <p:nvPr/>
          </p:nvSpPr>
          <p:spPr>
            <a:xfrm>
              <a:off x="7420287" y="1371744"/>
              <a:ext cx="1010400" cy="432000"/>
            </a:xfrm>
            <a:prstGeom prst="rect">
              <a:avLst/>
            </a:prstGeom>
            <a:noFill/>
            <a:ln>
              <a:noFill/>
            </a:ln>
          </p:spPr>
          <p:txBody>
            <a:bodyPr spcFirstLastPara="1" wrap="square" lIns="0" tIns="0" rIns="0" bIns="0" anchor="ctr" anchorCtr="0">
              <a:noAutofit/>
            </a:bodyPr>
            <a:lstStyle/>
            <a:p>
              <a:pPr algn="ctr"/>
              <a:r>
                <a:rPr lang="en" sz="2200" dirty="0">
                  <a:solidFill>
                    <a:schemeClr val="dk1"/>
                  </a:solidFill>
                  <a:latin typeface="Fira Sans Extra Condensed SemiBold"/>
                  <a:ea typeface="Fira Sans Extra Condensed SemiBold"/>
                  <a:cs typeface="Fira Sans Extra Condensed SemiBold"/>
                  <a:sym typeface="Fira Sans Extra Condensed SemiBold"/>
                </a:rPr>
                <a:t>05</a:t>
              </a:r>
              <a:endParaRPr sz="2200" dirty="0">
                <a:solidFill>
                  <a:schemeClr val="dk1"/>
                </a:solidFill>
                <a:latin typeface="Fira Sans Extra Condensed SemiBold"/>
                <a:ea typeface="Fira Sans Extra Condensed SemiBold"/>
                <a:cs typeface="Fira Sans Extra Condensed SemiBold"/>
                <a:sym typeface="Fira Sans Extra Condensed SemiBold"/>
              </a:endParaRPr>
            </a:p>
          </p:txBody>
        </p:sp>
      </p:gr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5498" y="1619746"/>
            <a:ext cx="1100404" cy="68272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62339" y="1654316"/>
            <a:ext cx="1482301" cy="824361"/>
          </a:xfrm>
          <a:prstGeom prst="rect">
            <a:avLst/>
          </a:prstGeom>
        </p:spPr>
      </p:pic>
      <p:pic>
        <p:nvPicPr>
          <p:cNvPr id="3074" name="Picture 2" descr="Top 13 Python Libraries | Python Libraries For Data scienc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2590407" y="1654317"/>
            <a:ext cx="1071924" cy="64815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hat is Data Analytics? | Introduction to Data Analysis | Edureka"/>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16837" y="1615640"/>
            <a:ext cx="936821" cy="662982"/>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Top 10 Python Tools for IT Administrators ActiveState ActiveState"/>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r="33678"/>
          <a:stretch/>
        </p:blipFill>
        <p:spPr bwMode="auto">
          <a:xfrm>
            <a:off x="5400907" y="1669238"/>
            <a:ext cx="928320" cy="709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668027"/>
      </p:ext>
    </p:extLst>
  </p:cSld>
  <p:clrMapOvr>
    <a:masterClrMapping/>
  </p:clrMapOvr>
  <mc:AlternateContent xmlns:mc="http://schemas.openxmlformats.org/markup-compatibility/2006" xmlns:p14="http://schemas.microsoft.com/office/powerpoint/2010/main">
    <mc:Choice Requires="p14">
      <p:transition spd="slow" p14:dur="2000" advTm="2683"/>
    </mc:Choice>
    <mc:Fallback xmlns="">
      <p:transition spd="slow" advTm="2683"/>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Focus mode is used  to see all the data in the dashboard/report.</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It is also possible to pin the visual directly from the Focus Mode to a different dashboard.</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exit the Focus Mode , we can select the Exit Focus Mode option.</a:t>
            </a:r>
          </a:p>
          <a:p>
            <a:pPr algn="just">
              <a:lnSpc>
                <a:spcPct val="150000"/>
              </a:lnSpc>
              <a:spcBef>
                <a:spcPts val="0"/>
              </a:spcBef>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799" y="3303476"/>
            <a:ext cx="5868219" cy="476316"/>
          </a:xfrm>
          <a:prstGeom prst="rect">
            <a:avLst/>
          </a:prstGeom>
        </p:spPr>
      </p:pic>
    </p:spTree>
    <p:extLst>
      <p:ext uri="{BB962C8B-B14F-4D97-AF65-F5344CB8AC3E}">
        <p14:creationId xmlns:p14="http://schemas.microsoft.com/office/powerpoint/2010/main" val="46634513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use the Tile Details option to edit few formatting changes.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This option allows to change the tile’s title , subtitle , last refresh time and date , and other details such as creating a custom link for our dashboard.</a:t>
            </a:r>
          </a:p>
          <a:p>
            <a:pPr algn="just">
              <a:lnSpc>
                <a:spcPct val="150000"/>
              </a:lnSpc>
              <a:spcBef>
                <a:spcPts val="0"/>
              </a:spcBef>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6845" y="2952750"/>
            <a:ext cx="4991797" cy="1971950"/>
          </a:xfrm>
          <a:prstGeom prst="rect">
            <a:avLst/>
          </a:prstGeom>
        </p:spPr>
      </p:pic>
    </p:spTree>
    <p:extLst>
      <p:ext uri="{BB962C8B-B14F-4D97-AF65-F5344CB8AC3E}">
        <p14:creationId xmlns:p14="http://schemas.microsoft.com/office/powerpoint/2010/main" val="109898479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971800" y="1276350"/>
            <a:ext cx="3442063" cy="3429000"/>
          </a:xfrm>
        </p:spPr>
      </p:pic>
    </p:spTree>
    <p:extLst>
      <p:ext uri="{BB962C8B-B14F-4D97-AF65-F5344CB8AC3E}">
        <p14:creationId xmlns:p14="http://schemas.microsoft.com/office/powerpoint/2010/main" val="236720408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fontScale="92500" lnSpcReduction="10000"/>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Data Gateway:</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connect on-premise data sources to Power BI service using a data gateway.</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use a version of data gateway that doesn’t include any administration configuration and it is called as Personal gateway.</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set up Personal gateway by logging into Power BI service.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Select the download icon on the top right hand corner of the screen and click Data Gateway.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460657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747411" y="1547637"/>
            <a:ext cx="6106377" cy="2505425"/>
          </a:xfrm>
        </p:spPr>
      </p:pic>
    </p:spTree>
    <p:extLst>
      <p:ext uri="{BB962C8B-B14F-4D97-AF65-F5344CB8AC3E}">
        <p14:creationId xmlns:p14="http://schemas.microsoft.com/office/powerpoint/2010/main" val="341073578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As per Power BI official site , using Data Gateway with the on – premises gateways , we can keep our data fresh by connecting to the on – premises data sources without the need to move the data.</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Query large datasets and benefit from the existing investments.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The gateways provide the flexibility we need to meet the individual needs , and the needs of the organization.</a:t>
            </a:r>
          </a:p>
          <a:p>
            <a:pPr marL="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568700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799806" y="1309479"/>
            <a:ext cx="6001588" cy="2981741"/>
          </a:xfrm>
        </p:spPr>
      </p:pic>
    </p:spTree>
    <p:extLst>
      <p:ext uri="{BB962C8B-B14F-4D97-AF65-F5344CB8AC3E}">
        <p14:creationId xmlns:p14="http://schemas.microsoft.com/office/powerpoint/2010/main" val="245720449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To set up the download gateways , we have to run the setup till it is downloaded and the installation wizard is completed.</a:t>
            </a:r>
          </a:p>
          <a:p>
            <a:pPr algn="just">
              <a:lnSpc>
                <a:spcPct val="150000"/>
              </a:lnSpc>
              <a:spcBef>
                <a:spcPts val="0"/>
              </a:spcBef>
            </a:pPr>
            <a:endParaRPr lang="en-US" sz="2000" dirty="0" smtClean="0">
              <a:latin typeface="Times New Roman" panose="02020603050405020304" pitchFamily="18" charset="0"/>
              <a:cs typeface="Times New Roman" panose="02020603050405020304" pitchFamily="18" charset="0"/>
            </a:endParaRPr>
          </a:p>
          <a:p>
            <a:pPr algn="just">
              <a:lnSpc>
                <a:spcPct val="150000"/>
              </a:lnSpc>
              <a:spcBef>
                <a:spcPts val="0"/>
              </a:spcBef>
            </a:pP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2266950"/>
            <a:ext cx="4953691" cy="2209801"/>
          </a:xfrm>
          <a:prstGeom prst="rect">
            <a:avLst/>
          </a:prstGeom>
        </p:spPr>
      </p:pic>
    </p:spTree>
    <p:extLst>
      <p:ext uri="{BB962C8B-B14F-4D97-AF65-F5344CB8AC3E}">
        <p14:creationId xmlns:p14="http://schemas.microsoft.com/office/powerpoint/2010/main" val="320150282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Power BI – Dashboard Options</a:t>
            </a:r>
            <a:endParaRPr lang="en-IN" dirty="0"/>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have an option to select either:</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 – Premise data gateway or</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Personal gateway(Power BI only)</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Once you launch Power BI gateway , we have to  login to Power BI gateway service.</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We can also enable automatic updates by navigating to Schedule Refresh and frequency of the schedule.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457416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Power BI – Visualization Options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
          </p:nvPr>
        </p:nvSpPr>
        <p:spPr/>
        <p:txBody>
          <a:bodyPr>
            <a:normAutofit/>
          </a:bodyPr>
          <a:lstStyle/>
          <a:p>
            <a:pPr algn="just">
              <a:lnSpc>
                <a:spcPct val="150000"/>
              </a:lnSpc>
              <a:spcBef>
                <a:spcPts val="0"/>
              </a:spcBef>
            </a:pPr>
            <a:r>
              <a:rPr lang="en-US" sz="2000" b="1" dirty="0" smtClean="0">
                <a:latin typeface="Times New Roman" panose="02020603050405020304" pitchFamily="18" charset="0"/>
                <a:cs typeface="Times New Roman" panose="02020603050405020304" pitchFamily="18" charset="0"/>
              </a:rPr>
              <a:t>Creating Simple Visualizations: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Visualizations are used to effectively build our data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They are the basic building blocks of any Business Intelligence Tool.</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Power BI contains various data visualization components.</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They include simple bar charts to pie charts to maps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They also contain complex models like waterfalls , funnels , gauges and </a:t>
            </a:r>
          </a:p>
          <a:p>
            <a:pPr algn="just">
              <a:lnSpc>
                <a:spcPct val="150000"/>
              </a:lnSpc>
              <a:spcBef>
                <a:spcPts val="0"/>
              </a:spcBef>
            </a:pPr>
            <a:r>
              <a:rPr lang="en-US" sz="2000" dirty="0" smtClean="0">
                <a:latin typeface="Times New Roman" panose="02020603050405020304" pitchFamily="18" charset="0"/>
                <a:cs typeface="Times New Roman" panose="02020603050405020304" pitchFamily="18" charset="0"/>
              </a:rPr>
              <a:t>Many other components.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15518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3848</TotalTime>
  <Words>5196</Words>
  <Application>Microsoft Office PowerPoint</Application>
  <PresentationFormat>On-screen Show (16:9)</PresentationFormat>
  <Paragraphs>584</Paragraphs>
  <Slides>148</Slides>
  <Notes>2</Notes>
  <HiddenSlides>0</HiddenSlides>
  <MMClips>0</MMClips>
  <ScaleCrop>false</ScaleCrop>
  <HeadingPairs>
    <vt:vector size="4" baseType="variant">
      <vt:variant>
        <vt:lpstr>Theme</vt:lpstr>
      </vt:variant>
      <vt:variant>
        <vt:i4>1</vt:i4>
      </vt:variant>
      <vt:variant>
        <vt:lpstr>Slide Titles</vt:lpstr>
      </vt:variant>
      <vt:variant>
        <vt:i4>148</vt:i4>
      </vt:variant>
    </vt:vector>
  </HeadingPairs>
  <TitlesOfParts>
    <vt:vector size="149" baseType="lpstr">
      <vt:lpstr>Equity</vt:lpstr>
      <vt:lpstr>Power BI - Tutorial</vt:lpstr>
      <vt:lpstr>30 Days  Data Scinece &amp; Analytics Master Class</vt:lpstr>
      <vt:lpstr>NANDHINI.S</vt:lpstr>
      <vt:lpstr>Pantech?</vt:lpstr>
      <vt:lpstr>What is Master Class ?</vt:lpstr>
      <vt:lpstr>Help 10 Million Students to Learn the Technology in Easy Way</vt:lpstr>
      <vt:lpstr>Associate Partner for this Master Class</vt:lpstr>
      <vt:lpstr>What U will Learn from 30 Days Data Science &amp; Analytics Master Class</vt:lpstr>
      <vt:lpstr>Data Science &amp; Analytics Learning Plan</vt:lpstr>
      <vt:lpstr>Day wise Learning Plan</vt:lpstr>
      <vt:lpstr>Day wise Learning Plan</vt:lpstr>
      <vt:lpstr>List of Projects for Demo in YouTube Live</vt:lpstr>
      <vt:lpstr>What you will get from this Free 30 Days Master Class?</vt:lpstr>
      <vt:lpstr>Ans : During the Live Class, organizer will post Google Form link in Live Chat. The Participants should submit the from on daily basis.  Minimum 25 Days Attendance is Required to get Free Master Class Participation Certificate.</vt:lpstr>
      <vt:lpstr> Sample Webinar Participation Certificate?</vt:lpstr>
      <vt:lpstr>https://www.pantechelearning.com/data-science-master-class/</vt:lpstr>
      <vt:lpstr>What is Internship????</vt:lpstr>
      <vt:lpstr>PowerPoint Presentation</vt:lpstr>
      <vt:lpstr>Pantech will make you to Create 10 Projects in Data Science &amp; Analytics in 30 Days</vt:lpstr>
      <vt:lpstr>1 Month Internship in Data Science</vt:lpstr>
      <vt:lpstr>What You Will Get???</vt:lpstr>
      <vt:lpstr>How to join in 1 month Internship</vt:lpstr>
      <vt:lpstr>PowerPoint Presentation</vt:lpstr>
      <vt:lpstr>Power BI - Introduction</vt:lpstr>
      <vt:lpstr>Pre - Requisites</vt:lpstr>
      <vt:lpstr>Power BI – Installation Steps</vt:lpstr>
      <vt:lpstr>Power BI – Installation Steps</vt:lpstr>
      <vt:lpstr>Power BI – Installation Steps</vt:lpstr>
      <vt:lpstr>Power BI – Installation Steps</vt:lpstr>
      <vt:lpstr>Power BI – Installation Steps</vt:lpstr>
      <vt:lpstr>Power BI – Installation Steps</vt:lpstr>
      <vt:lpstr>Power BI – Installation Steps</vt:lpstr>
      <vt:lpstr>Power BI – Installation Steps</vt:lpstr>
      <vt:lpstr>Power BI - Architecture</vt:lpstr>
      <vt:lpstr>Power BI - Architecture</vt:lpstr>
      <vt:lpstr>Power BI - Architecture</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Power BI – Data Modelling</vt:lpstr>
      <vt:lpstr>Managing Time Based Data</vt:lpstr>
      <vt:lpstr>Managing Time Based Data</vt:lpstr>
      <vt:lpstr>Managing Time Based Data</vt:lpstr>
      <vt:lpstr>Managing Time Based Data</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Dashboard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lpstr>Power BI – Visualization Options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128</cp:revision>
  <dcterms:created xsi:type="dcterms:W3CDTF">2006-08-16T00:00:00Z</dcterms:created>
  <dcterms:modified xsi:type="dcterms:W3CDTF">2022-02-08T17:19:53Z</dcterms:modified>
</cp:coreProperties>
</file>

<file path=docProps/thumbnail.jpeg>
</file>